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8"/>
  </p:notesMasterIdLst>
  <p:sldIdLst>
    <p:sldId id="272"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embeddedFontLst>
    <p:embeddedFont>
      <p:font typeface="Arial Black" panose="020B0604020202020204" pitchFamily="34" charset="0"/>
      <p:bold r:id="rId19"/>
    </p:embeddedFont>
    <p:embeddedFont>
      <p:font typeface="Bahnschrift Light" panose="020B0502040204020203" pitchFamily="34" charset="0"/>
      <p:regular r:id="rId20"/>
    </p:embeddedFont>
    <p:embeddedFont>
      <p:font typeface="Calibri" panose="020F0502020204030204" pitchFamily="34" charset="0"/>
      <p:regular r:id="rId21"/>
      <p:bold r:id="rId22"/>
      <p:italic r:id="rId23"/>
      <p:boldItalic r:id="rId24"/>
    </p:embeddedFont>
    <p:embeddedFont>
      <p:font typeface="Palatino Linotype" panose="02040502050505030304" pitchFamily="18" charset="0"/>
      <p:regular r:id="rId25"/>
      <p:bold r:id="rId26"/>
      <p:italic r:id="rId27"/>
      <p:boldItalic r:id="rId28"/>
    </p:embeddedFont>
    <p:embeddedFont>
      <p:font typeface="Trebuchet MS" panose="020B0703020202090204" pitchFamily="34" charset="0"/>
      <p:regular r:id="rId29"/>
      <p:bold r:id="rId30"/>
      <p: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gTEOPT/tw4lHGeIzxM4WWRDT4ak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3C72"/>
    <a:srgbClr val="EF7F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23E2FE-E4BB-4F76-AE08-9CC18576533D}">
  <a:tblStyle styleId="{1723E2FE-E4BB-4F76-AE08-9CC18576533D}" styleName="Table_0">
    <a:wholeTbl>
      <a:tcTxStyle b="off" i="off">
        <a:font>
          <a:latin typeface="Arial"/>
          <a:ea typeface="Arial"/>
          <a:cs typeface="Arial"/>
        </a:font>
        <a:schemeClr val="dk1"/>
      </a:tcTxStyle>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cBdr>
      </a:tcStyle>
    </a:band1V>
    <a:band2V>
      <a:tcTxStyle/>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3"/>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4"/>
  </p:normalViewPr>
  <p:slideViewPr>
    <p:cSldViewPr snapToGrid="0">
      <p:cViewPr>
        <p:scale>
          <a:sx n="105" d="100"/>
          <a:sy n="105" d="100"/>
        </p:scale>
        <p:origin x="1384" y="5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0T03:50:21.761"/>
    </inkml:context>
    <inkml:brush xml:id="br0">
      <inkml:brushProperty name="width" value="0.35" units="cm"/>
      <inkml:brushProperty name="height" value="0.35" units="cm"/>
      <inkml:brushProperty name="color" value="#FFFFFF"/>
    </inkml:brush>
  </inkml:definitions>
  <inkml:trace contextRef="#ctx0" brushRef="#br0">1067 1 24575,'0'4'0,"0"11"0,0 7 0,0 13 0,-5 19 0,-18 35 0,-11 25 0,-8 7 0,-380-281-983,-118-112-6225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0T03:50:21.763"/>
    </inkml:context>
    <inkml:brush xml:id="br0">
      <inkml:brushProperty name="width" value="0.05" units="cm"/>
      <inkml:brushProperty name="height" value="0.05" units="cm"/>
      <inkml:brushProperty name="color" value="#FFFFFF"/>
    </inkml:brush>
  </inkml:definitions>
  <inkml:trace contextRef="#ctx0" brushRef="#br0">1556 186 24575,'-16'-2'0,"-1"-1"0,1 0 0,0-1 0,1-1 0,-1 0 0,1-1 0,0-1 0,-15-9 0,-44-17 0,4 4 0,55 21 0,-1 0 0,0 2 0,0 0 0,0 1 0,-1 0 0,-25-2 0,-220 5 0,122 5 0,-314-3 0,573-20 0,354 11 0,-279 12 0,-56-5 0,149 5 0,-280-3 0,1 2 0,-1-1 0,1 1 0,-1 0 0,11 5 0,-17-7 0,1 0 0,0 1 0,-1 0 0,1-1 0,-1 1 0,0 0 0,1 0 0,-1-1 0,0 1 0,1 0 0,-1 1 0,0-1 0,0 0 0,0 0 0,0 0 0,0 1 0,0-1 0,0 0 0,0 1 0,0-1 0,-1 1 0,1-1 0,-1 1 0,1-1 0,-1 1 0,0-1 0,1 1 0,-1 0 0,0-1 0,0 1 0,0 0 0,0 1 0,-1-1 0,0 0 0,0 0 0,-1 0 0,1 0 0,0 0 0,-1-1 0,1 1 0,-1 0 0,1-1 0,-1 1 0,0-1 0,0 0 0,0 1 0,1-1 0,-1 0 0,0 0 0,-1 0 0,1 0 0,-4 0 0,-46 10 0,50-11 0,-194 20 0,68-9 0,-780 18 0,748-29 0,149 0 0,7 0 0,0 1 0,0-1 0,0 0 0,0 0 0,0-1 0,0 1 0,0-1 0,0 0 0,0 0 0,0 0 0,1-1 0,-1 1 0,-4-3 0,8 3 0,-1 1 0,1-1 0,0 1 0,-1-1 0,1 1 0,0-1 0,-1 1 0,1-1 0,0 1 0,0-1 0,0 1 0,0-1 0,-1 1 0,1-1 0,0 0 0,0 1 0,0-1 0,0 1 0,0-1 0,1 0 0,-1 1 0,0-1 0,0 1 0,0-1 0,0 1 0,1-1 0,-1 1 0,0-1 0,0 1 0,1-1 0,-1 1 0,0-1 0,1 1 0,-1-1 0,1 1 0,0-1 0,21-21 0,-11 12 0,-5 3-273,-1-1 0,1 0 0,-1 0 0,5-13 0,1-5-6553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0T03:50:21.764"/>
    </inkml:context>
    <inkml:brush xml:id="br0">
      <inkml:brushProperty name="width" value="0.35" units="cm"/>
      <inkml:brushProperty name="height" value="0.35" units="cm"/>
      <inkml:brushProperty name="color" value="#FFFFFF"/>
    </inkml:brush>
  </inkml:definitions>
  <inkml:trace contextRef="#ctx0" brushRef="#br0">2202 269 24575,'-37'0'0,"-25"1"0,1-3 0,-116-18 0,-567-122 0,401 65 0,279 61 0,34 11 0,0 1 0,0 2 0,0 1 0,-47 4 0,4-1 0,57-2 0,-36 1 0,50-1 0,0 0 0,0 1 0,0-1 0,0 0 0,0 1 0,0 0 0,0-1 0,0 1 0,1 0 0,-1 0 0,0 0 0,0 0 0,1 0 0,-1 0 0,0 1 0,1-1 0,0 0 0,-1 1 0,-1 2 0,3-3 0,0 0 0,0 0 0,0 0 0,0-1 0,1 1 0,-1 0 0,0 0 0,0 0 0,1-1 0,-1 1 0,0 0 0,1 0 0,-1-1 0,1 1 0,-1 0 0,1 0 0,0-1 0,-1 1 0,1-1 0,0 1 0,-1-1 0,1 1 0,0-1 0,-1 1 0,1-1 0,0 0 0,0 1 0,0-1 0,0 0 0,-1 0 0,1 1 0,0-1 0,2 0 0,35 11 0,-35-11 0,53 11 0,1-3 0,61 2 0,118-9 0,-148-1 0,-24-1 0,1 3 0,96 16 0,115 27 0,-198-33 0,94 23 0,-117-21 0,1-2 0,0-3 0,66 2 0,-113-11 0,-5-1 0,1 1 0,-1 0 0,1 0 0,-1 0 0,1 1 0,-1 0 0,1 0 0,-1 0 0,0 0 0,1 0 0,-1 1 0,0 0 0,5 3 0,-8-5 0,-1 1 0,0-1 0,1 0 0,-1 1 0,1-1 0,-1 0 0,0 1 0,0-1 0,1 1 0,-1-1 0,0 1 0,1-1 0,-1 1 0,0-1 0,0 1 0,0-1 0,0 1 0,0-1 0,0 1 0,1-1 0,-1 1 0,0 0 0,0-1 0,-1 1 0,1-1 0,0 1 0,0-1 0,0 1 0,0-1 0,0 1 0,-1-1 0,1 1 0,0-1 0,0 1 0,-1-1 0,1 1 0,0-1 0,-1 1 0,1-1 0,0 0 0,-1 1 0,1-1 0,-1 0 0,1 1 0,-1-1 0,-26 16 0,6-8 0,0-1 0,0-1 0,-1-1 0,-33 4 0,-94 3 0,132-11 0,-472 2 0,-16 1 0,184 34 0,203-20 0,-146 4 0,413-39 0,-13 0 0,619-5 0,-610 22 0,-132 0 0,0 1 0,-1 0 0,1 1 0,-1 1 0,0 0 0,13 5 0,-19-6 0,1 0 0,-1 1 0,0 0 0,-1 0 0,1 1 0,0 0 0,-1 0 0,0 0 0,0 0 0,0 1 0,-1 0 0,1 0 0,3 6 0,-8-10 0,1-1 0,-1 1 0,0-1 0,1 1 0,-1 0 0,0-1 0,0 1 0,1 0 0,-1-1 0,0 1 0,0 0 0,0 0 0,0-1 0,0 1 0,0 0 0,0-1 0,0 1 0,0 0 0,0-1 0,-1 1 0,1 0 0,0-1 0,0 1 0,-1 0 0,1-1 0,0 1 0,-1 0 0,1-1 0,-1 1 0,1-1 0,0 1 0,-1-1 0,1 1 0,-1-1 0,0 1 0,1-1 0,-1 0 0,1 1 0,-1-1 0,0 0 0,1 1 0,-1-1 0,0 0 0,1 0 0,-1 0 0,0 1 0,1-1 0,-1 0 0,0 0 0,0 0 0,-46 4 0,42-4 0,-115 0 0,-208-28 0,-115-49 0,189 33 0,191 36 0,1 3 0,-70 3 0,291 7 0,-61-5 0,0-4 0,191-34 0,-205 19 0,-25 4 0,0 3 0,1 3 0,71-3 0,420 16 0,-484-1 0,0 3 0,0 2 0,86 24 0,-131-25 0,-1 1 0,-1 0 0,1 2 0,23 15 0,29 13 0,-47-26-1365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1: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Title of the project</a:t>
            </a:r>
            <a:endParaRPr/>
          </a:p>
        </p:txBody>
      </p:sp>
      <p:sp>
        <p:nvSpPr>
          <p:cNvPr id="88" name="Google Shape;8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323275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5: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203" name="Google Shape;20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
        <p:nvSpPr>
          <p:cNvPr id="204" name="Google Shape;204;p5: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Title of the project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f12196507e_1_11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1f12196507e_1_1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4" name="Google Shape;224;g1f12196507e_1_1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
        <p:nvSpPr>
          <p:cNvPr id="225" name="Google Shape;225;g1f12196507e_1_113: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Title of the project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f12196507e_1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g1f12196507e_1_1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1" name="Google Shape;241;g1f12196507e_1_1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6: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251" name="Google Shape;25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
        <p:nvSpPr>
          <p:cNvPr id="252" name="Google Shape;252;p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Title of the project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 name="Google Shape;26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 name="Google Shape;28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96" name="Google Shape;9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
        <p:nvSpPr>
          <p:cNvPr id="97" name="Google Shape;97;p2: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Title of the project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15" name="Google Shape;11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
        <p:nvSpPr>
          <p:cNvPr id="116" name="Google Shape;116;p3: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Title of the project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f12196507e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g1f12196507e_1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g1f12196507e_1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37" name="Google Shape;13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
        <p:nvSpPr>
          <p:cNvPr id="138" name="Google Shape;138;p4: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Title of the project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f12196507e_1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g1f12196507e_1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1f12196507e_1_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f12196507e_1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g1f12196507e_1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2" name="Google Shape;172;g1f12196507e_1_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07207733aa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g207207733aa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 name="Google Shape;190;g207207733aa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2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2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2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2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2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9"/>
          <p:cNvSpPr>
            <a:spLocks noGrp="1"/>
          </p:cNvSpPr>
          <p:nvPr>
            <p:ph type="pic" idx="2"/>
          </p:nvPr>
        </p:nvSpPr>
        <p:spPr>
          <a:xfrm>
            <a:off x="5183188" y="987425"/>
            <a:ext cx="6172200" cy="4873625"/>
          </a:xfrm>
          <a:prstGeom prst="rect">
            <a:avLst/>
          </a:prstGeom>
          <a:noFill/>
          <a:ln>
            <a:noFill/>
          </a:ln>
        </p:spPr>
      </p:sp>
      <p:sp>
        <p:nvSpPr>
          <p:cNvPr id="68" name="Google Shape;68;p2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Shape 9"/>
        <p:cNvGrpSpPr/>
        <p:nvPr/>
      </p:nvGrpSpPr>
      <p:grpSpPr>
        <a:xfrm>
          <a:off x="0" y="0"/>
          <a:ext cx="0" cy="0"/>
          <a:chOff x="0" y="0"/>
          <a:chExt cx="0" cy="0"/>
        </a:xfrm>
      </p:grpSpPr>
      <p:sp>
        <p:nvSpPr>
          <p:cNvPr id="10" name="Google Shape;10;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3.png"/><Relationship Id="rId4" Type="http://schemas.openxmlformats.org/officeDocument/2006/relationships/customXml" Target="../ink/ink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hyperlink" Target="https://data.vision.ee.ethz.ch/cvl/ntire19/dense-haze/"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openaccess.thecvf.com/content_CVPR_2020/papers/Yan_Optical_Flow_in_Dense_Foggy_Scenes_Using_Semi-Supervised_Learning_CVPR_2020_paper.pd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dl.acm.org/doi/pdf/10.1155/2014/308629" TargetMode="External"/><Relationship Id="rId4" Type="http://schemas.openxmlformats.org/officeDocument/2006/relationships/hyperlink" Target="https://ieeexplore.ieee.org/stamp/stamp.jsp?tp=&amp;arnumber=7365412"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2" name="Google Shape;92;p1"/>
          <p:cNvSpPr txBox="1"/>
          <p:nvPr/>
        </p:nvSpPr>
        <p:spPr>
          <a:xfrm>
            <a:off x="2525087" y="3429000"/>
            <a:ext cx="7141825" cy="40007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EF7F1B"/>
              </a:solidFill>
              <a:latin typeface="Arial"/>
              <a:ea typeface="Arial"/>
              <a:cs typeface="Arial"/>
              <a:sym typeface="Arial"/>
            </a:endParaRPr>
          </a:p>
        </p:txBody>
      </p:sp>
      <p:sp>
        <p:nvSpPr>
          <p:cNvPr id="2" name="TextBox 1">
            <a:extLst>
              <a:ext uri="{FF2B5EF4-FFF2-40B4-BE49-F238E27FC236}">
                <a16:creationId xmlns:a16="http://schemas.microsoft.com/office/drawing/2014/main" id="{32AD9F72-CE6C-7788-B38E-304D7C1689A2}"/>
              </a:ext>
            </a:extLst>
          </p:cNvPr>
          <p:cNvSpPr txBox="1"/>
          <p:nvPr/>
        </p:nvSpPr>
        <p:spPr>
          <a:xfrm>
            <a:off x="-18472" y="1944612"/>
            <a:ext cx="12192000" cy="1231106"/>
          </a:xfrm>
          <a:prstGeom prst="rect">
            <a:avLst/>
          </a:prstGeom>
          <a:noFill/>
        </p:spPr>
        <p:txBody>
          <a:bodyPr wrap="square" rtlCol="0">
            <a:spAutoFit/>
          </a:bodyPr>
          <a:lstStyle/>
          <a:p>
            <a:pPr algn="ctr"/>
            <a:r>
              <a:rPr lang="en-US" sz="1800" b="1" dirty="0">
                <a:solidFill>
                  <a:srgbClr val="3A3086"/>
                </a:solidFill>
                <a:latin typeface="Arial Black" panose="020B0A04020102020204" pitchFamily="34" charset="0"/>
              </a:rPr>
              <a:t>UE20CS390A – CAPSTONE PROJECT APPROVAL</a:t>
            </a:r>
          </a:p>
          <a:p>
            <a:pPr algn="ctr"/>
            <a:endParaRPr lang="en-US" sz="1800" b="1" dirty="0">
              <a:solidFill>
                <a:srgbClr val="3A3086"/>
              </a:solidFill>
              <a:latin typeface="Arial Black" panose="020B0A04020102020204" pitchFamily="34" charset="0"/>
            </a:endParaRPr>
          </a:p>
          <a:p>
            <a:pPr algn="ctr"/>
            <a:endParaRPr lang="en-US" sz="2000" b="1" dirty="0">
              <a:solidFill>
                <a:srgbClr val="3A3086"/>
              </a:solidFill>
              <a:latin typeface="Arial Black" panose="020B0A04020102020204" pitchFamily="34" charset="0"/>
            </a:endParaRPr>
          </a:p>
          <a:p>
            <a:pPr algn="ctr"/>
            <a:endParaRPr lang="en-US" dirty="0">
              <a:solidFill>
                <a:srgbClr val="3A3086"/>
              </a:solidFill>
              <a:latin typeface="Arial Black" panose="020B0A04020102020204" pitchFamily="34" charset="0"/>
            </a:endParaRPr>
          </a:p>
        </p:txBody>
      </p:sp>
      <p:sp>
        <p:nvSpPr>
          <p:cNvPr id="3" name="TextBox 2">
            <a:extLst>
              <a:ext uri="{FF2B5EF4-FFF2-40B4-BE49-F238E27FC236}">
                <a16:creationId xmlns:a16="http://schemas.microsoft.com/office/drawing/2014/main" id="{7A8CA6CF-352B-4F11-F768-E696724C6382}"/>
              </a:ext>
            </a:extLst>
          </p:cNvPr>
          <p:cNvSpPr txBox="1"/>
          <p:nvPr/>
        </p:nvSpPr>
        <p:spPr>
          <a:xfrm>
            <a:off x="-2" y="2491671"/>
            <a:ext cx="12191999" cy="1077218"/>
          </a:xfrm>
          <a:prstGeom prst="rect">
            <a:avLst/>
          </a:prstGeom>
          <a:noFill/>
        </p:spPr>
        <p:txBody>
          <a:bodyPr wrap="square" rtlCol="0">
            <a:spAutoFit/>
          </a:bodyPr>
          <a:lstStyle/>
          <a:p>
            <a:pPr algn="ctr">
              <a:spcBef>
                <a:spcPts val="0"/>
              </a:spcBef>
              <a:spcAft>
                <a:spcPts val="0"/>
              </a:spcAft>
            </a:pPr>
            <a:r>
              <a:rPr lang="en-US" sz="3200" b="1" dirty="0">
                <a:solidFill>
                  <a:srgbClr val="3A3086"/>
                </a:solidFill>
                <a:latin typeface="Trebuchet MS"/>
                <a:sym typeface="Trebuchet MS"/>
              </a:rPr>
              <a:t>Removal of fog from videos</a:t>
            </a:r>
          </a:p>
          <a:p>
            <a:pPr algn="ctr"/>
            <a:endParaRPr lang="en-US" sz="3200" dirty="0">
              <a:solidFill>
                <a:srgbClr val="3A3086"/>
              </a:solidFill>
            </a:endParaRPr>
          </a:p>
        </p:txBody>
      </p:sp>
      <p:sp>
        <p:nvSpPr>
          <p:cNvPr id="4" name="TextBox 3">
            <a:extLst>
              <a:ext uri="{FF2B5EF4-FFF2-40B4-BE49-F238E27FC236}">
                <a16:creationId xmlns:a16="http://schemas.microsoft.com/office/drawing/2014/main" id="{FCF635DE-1D5E-D38C-4AE9-2B82B0F42D7A}"/>
              </a:ext>
            </a:extLst>
          </p:cNvPr>
          <p:cNvSpPr txBox="1"/>
          <p:nvPr/>
        </p:nvSpPr>
        <p:spPr>
          <a:xfrm>
            <a:off x="-101015" y="3510174"/>
            <a:ext cx="12192000" cy="646331"/>
          </a:xfrm>
          <a:prstGeom prst="rect">
            <a:avLst/>
          </a:prstGeom>
          <a:noFill/>
        </p:spPr>
        <p:txBody>
          <a:bodyPr wrap="square" rtlCol="0">
            <a:spAutoFit/>
          </a:bodyPr>
          <a:lstStyle/>
          <a:p>
            <a:pPr algn="ctr">
              <a:spcBef>
                <a:spcPts val="0"/>
              </a:spcBef>
              <a:spcAft>
                <a:spcPts val="0"/>
              </a:spcAft>
              <a:buClr>
                <a:schemeClr val="dk1"/>
              </a:buClr>
            </a:pPr>
            <a:r>
              <a:rPr lang="en-US" sz="1800" dirty="0">
                <a:solidFill>
                  <a:srgbClr val="3A3086"/>
                </a:solidFill>
                <a:latin typeface="Trebuchet MS"/>
                <a:ea typeface="Trebuchet MS"/>
                <a:cs typeface="Trebuchet MS"/>
                <a:sym typeface="Trebuchet MS"/>
              </a:rPr>
              <a:t>Project ID: </a:t>
            </a:r>
            <a:r>
              <a:rPr lang="en-US" sz="1800" b="1" dirty="0">
                <a:solidFill>
                  <a:srgbClr val="3A3086"/>
                </a:solidFill>
                <a:latin typeface="Trebuchet MS"/>
                <a:sym typeface="Trebuchet MS"/>
              </a:rPr>
              <a:t>PW23_SSS_06 </a:t>
            </a:r>
          </a:p>
          <a:p>
            <a:pPr algn="ctr"/>
            <a:r>
              <a:rPr lang="en-US" sz="1800" dirty="0">
                <a:solidFill>
                  <a:srgbClr val="3A3086"/>
                </a:solidFill>
                <a:latin typeface="Trebuchet MS"/>
                <a:sym typeface="Trebuchet MS"/>
              </a:rPr>
              <a:t>Project Guide: </a:t>
            </a:r>
            <a:r>
              <a:rPr lang="en-US" sz="1800" b="1" dirty="0">
                <a:solidFill>
                  <a:srgbClr val="3A3086"/>
                </a:solidFill>
                <a:latin typeface="Trebuchet MS"/>
                <a:sym typeface="Trebuchet MS"/>
              </a:rPr>
              <a:t>Dr. </a:t>
            </a:r>
            <a:r>
              <a:rPr lang="en-US" sz="1800" b="1" dirty="0" err="1">
                <a:solidFill>
                  <a:srgbClr val="3A3086"/>
                </a:solidFill>
                <a:latin typeface="Trebuchet MS"/>
                <a:sym typeface="Trebuchet MS"/>
              </a:rPr>
              <a:t>Shylaja</a:t>
            </a:r>
            <a:r>
              <a:rPr lang="en-US" sz="1800" b="1" dirty="0">
                <a:solidFill>
                  <a:srgbClr val="3A3086"/>
                </a:solidFill>
                <a:latin typeface="Trebuchet MS"/>
                <a:sym typeface="Trebuchet MS"/>
              </a:rPr>
              <a:t> S </a:t>
            </a:r>
          </a:p>
        </p:txBody>
      </p:sp>
      <p:pic>
        <p:nvPicPr>
          <p:cNvPr id="5" name="Picture 4">
            <a:extLst>
              <a:ext uri="{FF2B5EF4-FFF2-40B4-BE49-F238E27FC236}">
                <a16:creationId xmlns:a16="http://schemas.microsoft.com/office/drawing/2014/main" id="{00A5993E-3AA5-82DE-2A85-FCF431E69DA4}"/>
              </a:ext>
            </a:extLst>
          </p:cNvPr>
          <p:cNvPicPr>
            <a:picLocks noChangeAspect="1"/>
          </p:cNvPicPr>
          <p:nvPr/>
        </p:nvPicPr>
        <p:blipFill>
          <a:blip r:embed="rId3"/>
          <a:stretch>
            <a:fillRect/>
          </a:stretch>
        </p:blipFill>
        <p:spPr>
          <a:xfrm>
            <a:off x="4760363" y="97379"/>
            <a:ext cx="2030246" cy="1847233"/>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654F06A1-D014-B803-AAE6-733C92042623}"/>
                  </a:ext>
                </a:extLst>
              </p14:cNvPr>
              <p14:cNvContentPartPr/>
              <p14:nvPr/>
            </p14:nvContentPartPr>
            <p14:xfrm>
              <a:off x="11333605" y="640785"/>
              <a:ext cx="384120" cy="163800"/>
            </p14:xfrm>
          </p:contentPart>
        </mc:Choice>
        <mc:Fallback>
          <p:pic>
            <p:nvPicPr>
              <p:cNvPr id="6" name="Ink 5">
                <a:extLst>
                  <a:ext uri="{FF2B5EF4-FFF2-40B4-BE49-F238E27FC236}">
                    <a16:creationId xmlns:a16="http://schemas.microsoft.com/office/drawing/2014/main" id="{654F06A1-D014-B803-AAE6-733C92042623}"/>
                  </a:ext>
                </a:extLst>
              </p:cNvPr>
              <p:cNvPicPr/>
              <p:nvPr/>
            </p:nvPicPr>
            <p:blipFill>
              <a:blip r:embed="rId5"/>
              <a:stretch>
                <a:fillRect/>
              </a:stretch>
            </p:blipFill>
            <p:spPr>
              <a:xfrm>
                <a:off x="11270605" y="577785"/>
                <a:ext cx="50976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B251D649-150A-BE36-6C4E-DBA19D034345}"/>
                  </a:ext>
                </a:extLst>
              </p14:cNvPr>
              <p14:cNvContentPartPr/>
              <p14:nvPr/>
            </p14:nvContentPartPr>
            <p14:xfrm>
              <a:off x="5765125" y="6569625"/>
              <a:ext cx="560880" cy="67320"/>
            </p14:xfrm>
          </p:contentPart>
        </mc:Choice>
        <mc:Fallback>
          <p:pic>
            <p:nvPicPr>
              <p:cNvPr id="8" name="Ink 7">
                <a:extLst>
                  <a:ext uri="{FF2B5EF4-FFF2-40B4-BE49-F238E27FC236}">
                    <a16:creationId xmlns:a16="http://schemas.microsoft.com/office/drawing/2014/main" id="{B251D649-150A-BE36-6C4E-DBA19D034345}"/>
                  </a:ext>
                </a:extLst>
              </p:cNvPr>
              <p:cNvPicPr/>
              <p:nvPr/>
            </p:nvPicPr>
            <p:blipFill>
              <a:blip r:embed="rId7"/>
              <a:stretch>
                <a:fillRect/>
              </a:stretch>
            </p:blipFill>
            <p:spPr>
              <a:xfrm>
                <a:off x="5756125" y="6560625"/>
                <a:ext cx="57852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AF3C6761-CC31-9754-10DA-C6FF33E8A27C}"/>
                  </a:ext>
                </a:extLst>
              </p14:cNvPr>
              <p14:cNvContentPartPr/>
              <p14:nvPr/>
            </p14:nvContentPartPr>
            <p14:xfrm>
              <a:off x="5598445" y="6473865"/>
              <a:ext cx="793080" cy="173160"/>
            </p14:xfrm>
          </p:contentPart>
        </mc:Choice>
        <mc:Fallback>
          <p:pic>
            <p:nvPicPr>
              <p:cNvPr id="9" name="Ink 8">
                <a:extLst>
                  <a:ext uri="{FF2B5EF4-FFF2-40B4-BE49-F238E27FC236}">
                    <a16:creationId xmlns:a16="http://schemas.microsoft.com/office/drawing/2014/main" id="{AF3C6761-CC31-9754-10DA-C6FF33E8A27C}"/>
                  </a:ext>
                </a:extLst>
              </p:cNvPr>
              <p:cNvPicPr/>
              <p:nvPr/>
            </p:nvPicPr>
            <p:blipFill>
              <a:blip r:embed="rId9"/>
              <a:stretch>
                <a:fillRect/>
              </a:stretch>
            </p:blipFill>
            <p:spPr>
              <a:xfrm>
                <a:off x="5535445" y="6410734"/>
                <a:ext cx="918720" cy="299062"/>
              </a:xfrm>
              <a:prstGeom prst="rect">
                <a:avLst/>
              </a:prstGeom>
            </p:spPr>
          </p:pic>
        </mc:Fallback>
      </mc:AlternateContent>
      <p:sp>
        <p:nvSpPr>
          <p:cNvPr id="10" name="TextBox 9">
            <a:extLst>
              <a:ext uri="{FF2B5EF4-FFF2-40B4-BE49-F238E27FC236}">
                <a16:creationId xmlns:a16="http://schemas.microsoft.com/office/drawing/2014/main" id="{4EAEFC7F-B543-CBEC-BD83-499612B15CF4}"/>
              </a:ext>
            </a:extLst>
          </p:cNvPr>
          <p:cNvSpPr txBox="1"/>
          <p:nvPr/>
        </p:nvSpPr>
        <p:spPr>
          <a:xfrm>
            <a:off x="3723050" y="4826675"/>
            <a:ext cx="4745897" cy="1938992"/>
          </a:xfrm>
          <a:prstGeom prst="rect">
            <a:avLst/>
          </a:prstGeom>
          <a:noFill/>
        </p:spPr>
        <p:txBody>
          <a:bodyPr wrap="square">
            <a:spAutoFit/>
          </a:bodyPr>
          <a:lstStyle/>
          <a:p>
            <a:pPr algn="ctr"/>
            <a:r>
              <a:rPr lang="en-US" sz="1600" b="1" dirty="0">
                <a:solidFill>
                  <a:srgbClr val="3A3086"/>
                </a:solidFill>
              </a:rPr>
              <a:t>Team Members</a:t>
            </a:r>
          </a:p>
          <a:p>
            <a:pPr algn="ctr"/>
            <a:endParaRPr lang="en-US" dirty="0">
              <a:solidFill>
                <a:srgbClr val="3A3086"/>
              </a:solidFill>
            </a:endParaRPr>
          </a:p>
          <a:p>
            <a:pPr algn="ctr"/>
            <a:r>
              <a:rPr lang="en-US" sz="1800" dirty="0">
                <a:solidFill>
                  <a:srgbClr val="3A3086"/>
                </a:solidFill>
                <a:latin typeface="Bahnschrift Light" panose="020B0502040204020203" pitchFamily="34" charset="0"/>
                <a:sym typeface="Trebuchet MS"/>
              </a:rPr>
              <a:t>Harsha R Patil </a:t>
            </a:r>
            <a:r>
              <a:rPr lang="en-US" sz="1800" dirty="0">
                <a:solidFill>
                  <a:srgbClr val="3A3086"/>
                </a:solidFill>
                <a:latin typeface="Bahnschrift Light" panose="020B0502040204020203" pitchFamily="34" charset="0"/>
              </a:rPr>
              <a:t>(PES1UG21812)</a:t>
            </a:r>
          </a:p>
          <a:p>
            <a:pPr algn="ctr"/>
            <a:r>
              <a:rPr lang="en-US" sz="1800" dirty="0" err="1">
                <a:solidFill>
                  <a:srgbClr val="3A3086"/>
                </a:solidFill>
                <a:latin typeface="Bahnschrift Light" panose="020B0502040204020203" pitchFamily="34" charset="0"/>
                <a:sym typeface="Trebuchet MS"/>
              </a:rPr>
              <a:t>Hritik</a:t>
            </a:r>
            <a:r>
              <a:rPr lang="en-US" sz="1800" dirty="0">
                <a:solidFill>
                  <a:srgbClr val="3A3086"/>
                </a:solidFill>
                <a:latin typeface="Bahnschrift Light" panose="020B0502040204020203" pitchFamily="34" charset="0"/>
                <a:sym typeface="Trebuchet MS"/>
              </a:rPr>
              <a:t> Sharma </a:t>
            </a:r>
            <a:r>
              <a:rPr lang="en-US" sz="1800" dirty="0">
                <a:solidFill>
                  <a:srgbClr val="3A3086"/>
                </a:solidFill>
                <a:latin typeface="Bahnschrift Light" panose="020B0502040204020203" pitchFamily="34" charset="0"/>
              </a:rPr>
              <a:t>(PES1UG21814)</a:t>
            </a:r>
          </a:p>
          <a:p>
            <a:pPr algn="ctr"/>
            <a:r>
              <a:rPr lang="en-US" sz="1800" dirty="0">
                <a:solidFill>
                  <a:srgbClr val="3A3086"/>
                </a:solidFill>
                <a:latin typeface="Bahnschrift Light" panose="020B0502040204020203" pitchFamily="34" charset="0"/>
                <a:sym typeface="Trebuchet MS"/>
              </a:rPr>
              <a:t>Priya </a:t>
            </a:r>
            <a:r>
              <a:rPr lang="en-US" sz="1800" dirty="0" err="1">
                <a:solidFill>
                  <a:srgbClr val="3A3086"/>
                </a:solidFill>
                <a:latin typeface="Bahnschrift Light" panose="020B0502040204020203" pitchFamily="34" charset="0"/>
                <a:sym typeface="Trebuchet MS"/>
              </a:rPr>
              <a:t>Gawli</a:t>
            </a:r>
            <a:r>
              <a:rPr lang="en-US" sz="1800" dirty="0">
                <a:solidFill>
                  <a:srgbClr val="3A3086"/>
                </a:solidFill>
                <a:latin typeface="Bahnschrift Light" panose="020B0502040204020203" pitchFamily="34" charset="0"/>
                <a:sym typeface="Trebuchet MS"/>
              </a:rPr>
              <a:t> </a:t>
            </a:r>
            <a:r>
              <a:rPr lang="en-US" sz="1800" dirty="0">
                <a:solidFill>
                  <a:srgbClr val="3A3086"/>
                </a:solidFill>
                <a:latin typeface="Bahnschrift Light" panose="020B0502040204020203" pitchFamily="34" charset="0"/>
              </a:rPr>
              <a:t>(PES1UG21829)</a:t>
            </a:r>
          </a:p>
          <a:p>
            <a:pPr algn="ctr"/>
            <a:r>
              <a:rPr lang="en-US" sz="1800" dirty="0">
                <a:solidFill>
                  <a:srgbClr val="3A3086"/>
                </a:solidFill>
                <a:latin typeface="Bahnschrift Light" panose="020B0502040204020203" pitchFamily="34" charset="0"/>
                <a:sym typeface="Trebuchet MS"/>
              </a:rPr>
              <a:t>Zia Ur Rehman </a:t>
            </a:r>
            <a:r>
              <a:rPr lang="en-US" sz="1800" dirty="0">
                <a:solidFill>
                  <a:srgbClr val="3A3086"/>
                </a:solidFill>
                <a:latin typeface="Bahnschrift Light" panose="020B0502040204020203" pitchFamily="34" charset="0"/>
              </a:rPr>
              <a:t>(PES1UG21845)</a:t>
            </a:r>
          </a:p>
          <a:p>
            <a:pPr algn="ctr"/>
            <a:endParaRPr lang="en-US" sz="1800" dirty="0">
              <a:solidFill>
                <a:srgbClr val="3A3086"/>
              </a:solidFill>
              <a:latin typeface="Bahnschrift Light" panose="020B0502040204020203" pitchFamily="34" charset="0"/>
            </a:endParaRPr>
          </a:p>
        </p:txBody>
      </p:sp>
      <p:sp>
        <p:nvSpPr>
          <p:cNvPr id="13" name="Rectangle 12">
            <a:extLst>
              <a:ext uri="{FF2B5EF4-FFF2-40B4-BE49-F238E27FC236}">
                <a16:creationId xmlns:a16="http://schemas.microsoft.com/office/drawing/2014/main" id="{38DF1803-4F32-DF8F-D123-CE923065542D}"/>
              </a:ext>
            </a:extLst>
          </p:cNvPr>
          <p:cNvSpPr/>
          <p:nvPr/>
        </p:nvSpPr>
        <p:spPr>
          <a:xfrm>
            <a:off x="10762991" y="80642"/>
            <a:ext cx="1141228" cy="1447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9132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5"/>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7" name="Google Shape;207;p5"/>
          <p:cNvSpPr txBox="1"/>
          <p:nvPr/>
        </p:nvSpPr>
        <p:spPr>
          <a:xfrm>
            <a:off x="2895600" y="990600"/>
            <a:ext cx="7848600" cy="461665"/>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dirty="0">
                <a:solidFill>
                  <a:schemeClr val="accent2"/>
                </a:solidFill>
                <a:latin typeface="Trebuchet MS"/>
                <a:ea typeface="Trebuchet MS"/>
                <a:cs typeface="Trebuchet MS"/>
                <a:sym typeface="Trebuchet MS"/>
              </a:rPr>
              <a:t>Feasibility study</a:t>
            </a:r>
            <a:endParaRPr sz="1400" b="0" i="0" u="none" strike="noStrike" cap="none" dirty="0">
              <a:solidFill>
                <a:schemeClr val="accent2"/>
              </a:solidFill>
              <a:latin typeface="Arial"/>
              <a:ea typeface="Arial"/>
              <a:cs typeface="Arial"/>
              <a:sym typeface="Arial"/>
            </a:endParaRPr>
          </a:p>
        </p:txBody>
      </p:sp>
      <p:sp>
        <p:nvSpPr>
          <p:cNvPr id="210" name="Google Shape;210;p5"/>
          <p:cNvSpPr txBox="1"/>
          <p:nvPr/>
        </p:nvSpPr>
        <p:spPr>
          <a:xfrm>
            <a:off x="76200" y="106241"/>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888888"/>
                </a:solidFill>
                <a:latin typeface="Arial"/>
                <a:ea typeface="Arial"/>
                <a:cs typeface="Arial"/>
                <a:sym typeface="Arial"/>
              </a:rPr>
              <a:t>Real time removal of fog from videos</a:t>
            </a:r>
            <a:endParaRPr sz="1200" b="0" i="0" u="none" strike="noStrike" cap="none">
              <a:solidFill>
                <a:srgbClr val="888888"/>
              </a:solidFill>
              <a:latin typeface="Arial"/>
              <a:ea typeface="Arial"/>
              <a:cs typeface="Arial"/>
              <a:sym typeface="Arial"/>
            </a:endParaRPr>
          </a:p>
        </p:txBody>
      </p:sp>
      <p:sp>
        <p:nvSpPr>
          <p:cNvPr id="212" name="Google Shape;212;p5"/>
          <p:cNvSpPr txBox="1"/>
          <p:nvPr/>
        </p:nvSpPr>
        <p:spPr>
          <a:xfrm>
            <a:off x="817825" y="1892675"/>
            <a:ext cx="5409300" cy="1785600"/>
          </a:xfrm>
          <a:prstGeom prst="rect">
            <a:avLst/>
          </a:prstGeom>
          <a:noFill/>
          <a:ln>
            <a:noFill/>
          </a:ln>
        </p:spPr>
        <p:txBody>
          <a:bodyPr spcFirstLastPara="1" wrap="square" lIns="91425" tIns="91425" rIns="91425" bIns="91425" anchor="t" anchorCtr="0">
            <a:spAutoFit/>
          </a:bodyPr>
          <a:lstStyle/>
          <a:p>
            <a:pPr marL="514350" marR="0" lvl="0" indent="-171450" algn="just" rtl="0">
              <a:lnSpc>
                <a:spcPct val="100000"/>
              </a:lnSpc>
              <a:spcBef>
                <a:spcPts val="0"/>
              </a:spcBef>
              <a:spcAft>
                <a:spcPts val="0"/>
              </a:spcAft>
              <a:buClr>
                <a:srgbClr val="CC0000"/>
              </a:buClr>
              <a:buSzPts val="2400"/>
              <a:buFont typeface="Arial"/>
              <a:buChar char="❏"/>
            </a:pPr>
            <a:r>
              <a:rPr lang="en-US" sz="1600" b="0" i="0" u="none" strike="noStrike" cap="none">
                <a:solidFill>
                  <a:schemeClr val="dk1"/>
                </a:solidFill>
                <a:latin typeface="Arial"/>
                <a:ea typeface="Arial"/>
                <a:cs typeface="Arial"/>
                <a:sym typeface="Arial"/>
              </a:rPr>
              <a:t>  In general, real-time defogging is possible for relatively simple scenes with lower resolution videos and limited computational resources. For larger videos with complex scenes, the processing time may be significantly higher, and it may not be possible to perform defogging in real-time.</a:t>
            </a:r>
            <a:endParaRPr sz="1400" b="0" i="0" u="none" strike="noStrike" cap="none">
              <a:solidFill>
                <a:srgbClr val="000000"/>
              </a:solidFill>
              <a:latin typeface="Arial"/>
              <a:ea typeface="Arial"/>
              <a:cs typeface="Arial"/>
              <a:sym typeface="Arial"/>
            </a:endParaRPr>
          </a:p>
        </p:txBody>
      </p:sp>
      <p:sp>
        <p:nvSpPr>
          <p:cNvPr id="213" name="Google Shape;213;p5"/>
          <p:cNvSpPr txBox="1"/>
          <p:nvPr/>
        </p:nvSpPr>
        <p:spPr>
          <a:xfrm>
            <a:off x="5334900" y="4124513"/>
            <a:ext cx="5409300" cy="1785600"/>
          </a:xfrm>
          <a:prstGeom prst="rect">
            <a:avLst/>
          </a:prstGeom>
          <a:noFill/>
          <a:ln>
            <a:noFill/>
          </a:ln>
        </p:spPr>
        <p:txBody>
          <a:bodyPr spcFirstLastPara="1" wrap="square" lIns="91425" tIns="91425" rIns="91425" bIns="91425" anchor="t" anchorCtr="0">
            <a:spAutoFit/>
          </a:bodyPr>
          <a:lstStyle/>
          <a:p>
            <a:pPr marL="514350" marR="0" lvl="0" indent="-171450" algn="just" rtl="0">
              <a:lnSpc>
                <a:spcPct val="100000"/>
              </a:lnSpc>
              <a:spcBef>
                <a:spcPts val="0"/>
              </a:spcBef>
              <a:spcAft>
                <a:spcPts val="0"/>
              </a:spcAft>
              <a:buClr>
                <a:srgbClr val="CC0000"/>
              </a:buClr>
              <a:buSzPts val="2400"/>
              <a:buFont typeface="Arial"/>
              <a:buChar char="❏"/>
            </a:pPr>
            <a:r>
              <a:rPr lang="en-US" sz="1600" b="0" i="0" u="none" strike="noStrike" cap="none">
                <a:solidFill>
                  <a:schemeClr val="dk1"/>
                </a:solidFill>
                <a:latin typeface="Arial"/>
                <a:ea typeface="Arial"/>
                <a:cs typeface="Arial"/>
                <a:sym typeface="Arial"/>
              </a:rPr>
              <a:t>  Data availability: Foggy videos may be difficult to obtain, especially in large quantities, and may require specialized equipment to capture. This can limit the size and diversity of the dataset and may negatively impact the performance of the machine learning models.</a:t>
            </a:r>
            <a:endParaRPr sz="1400" b="0" i="0" u="none" strike="noStrike" cap="none">
              <a:solidFill>
                <a:srgbClr val="000000"/>
              </a:solidFill>
              <a:latin typeface="Arial"/>
              <a:ea typeface="Arial"/>
              <a:cs typeface="Arial"/>
              <a:sym typeface="Arial"/>
            </a:endParaRPr>
          </a:p>
        </p:txBody>
      </p:sp>
      <p:sp>
        <p:nvSpPr>
          <p:cNvPr id="214" name="Google Shape;214;p5"/>
          <p:cNvSpPr/>
          <p:nvPr/>
        </p:nvSpPr>
        <p:spPr>
          <a:xfrm>
            <a:off x="6963125" y="2212100"/>
            <a:ext cx="3177900" cy="1378500"/>
          </a:xfrm>
          <a:prstGeom prst="roundRect">
            <a:avLst>
              <a:gd name="adj" fmla="val 16667"/>
            </a:avLst>
          </a:prstGeom>
          <a:solidFill>
            <a:srgbClr val="ED4647"/>
          </a:solidFill>
          <a:ln w="9525" cap="flat" cmpd="sng">
            <a:solidFill>
              <a:srgbClr val="ED46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5"/>
          <p:cNvSpPr/>
          <p:nvPr/>
        </p:nvSpPr>
        <p:spPr>
          <a:xfrm>
            <a:off x="7038000" y="2330575"/>
            <a:ext cx="3021300" cy="1145100"/>
          </a:xfrm>
          <a:prstGeom prst="roundRect">
            <a:avLst>
              <a:gd name="adj" fmla="val 16667"/>
            </a:avLst>
          </a:prstGeom>
          <a:noFill/>
          <a:ln w="19050"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6" name="Google Shape;216;p5"/>
          <p:cNvPicPr preferRelativeResize="0"/>
          <p:nvPr/>
        </p:nvPicPr>
        <p:blipFill rotWithShape="1">
          <a:blip r:embed="rId3">
            <a:alphaModFix/>
          </a:blip>
          <a:srcRect/>
          <a:stretch/>
        </p:blipFill>
        <p:spPr>
          <a:xfrm>
            <a:off x="8099850" y="1746550"/>
            <a:ext cx="678001" cy="678001"/>
          </a:xfrm>
          <a:prstGeom prst="rect">
            <a:avLst/>
          </a:prstGeom>
          <a:noFill/>
          <a:ln>
            <a:noFill/>
          </a:ln>
        </p:spPr>
      </p:pic>
      <p:sp>
        <p:nvSpPr>
          <p:cNvPr id="217" name="Google Shape;217;p5"/>
          <p:cNvSpPr txBox="1"/>
          <p:nvPr/>
        </p:nvSpPr>
        <p:spPr>
          <a:xfrm>
            <a:off x="7255175" y="2641125"/>
            <a:ext cx="25938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alibri"/>
                <a:ea typeface="Calibri"/>
                <a:cs typeface="Calibri"/>
                <a:sym typeface="Calibri"/>
              </a:rPr>
              <a:t>Your video is too large</a:t>
            </a:r>
            <a:endParaRPr sz="2000" b="1" i="0" u="none" strike="noStrike" cap="none">
              <a:solidFill>
                <a:schemeClr val="lt1"/>
              </a:solidFill>
              <a:latin typeface="Calibri"/>
              <a:ea typeface="Calibri"/>
              <a:cs typeface="Calibri"/>
              <a:sym typeface="Calibri"/>
            </a:endParaRPr>
          </a:p>
        </p:txBody>
      </p:sp>
      <p:sp>
        <p:nvSpPr>
          <p:cNvPr id="218" name="Google Shape;218;p5"/>
          <p:cNvSpPr/>
          <p:nvPr/>
        </p:nvSpPr>
        <p:spPr>
          <a:xfrm>
            <a:off x="8590800" y="1770825"/>
            <a:ext cx="327000" cy="318900"/>
          </a:xfrm>
          <a:prstGeom prst="ellipse">
            <a:avLst/>
          </a:prstGeom>
          <a:noFill/>
          <a:ln w="28575" cap="flat" cmpd="sng">
            <a:solidFill>
              <a:srgbClr val="ED46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19" name="Google Shape;219;p5"/>
          <p:cNvCxnSpPr>
            <a:stCxn id="218" idx="1"/>
            <a:endCxn id="218" idx="5"/>
          </p:cNvCxnSpPr>
          <p:nvPr/>
        </p:nvCxnSpPr>
        <p:spPr>
          <a:xfrm>
            <a:off x="8638688" y="1817527"/>
            <a:ext cx="231300" cy="225600"/>
          </a:xfrm>
          <a:prstGeom prst="straightConnector1">
            <a:avLst/>
          </a:prstGeom>
          <a:noFill/>
          <a:ln w="28575" cap="flat" cmpd="sng">
            <a:solidFill>
              <a:srgbClr val="ED4647"/>
            </a:solidFill>
            <a:prstDash val="solid"/>
            <a:round/>
            <a:headEnd type="none" w="sm" len="sm"/>
            <a:tailEnd type="none" w="sm" len="sm"/>
          </a:ln>
        </p:spPr>
      </p:cxnSp>
      <p:pic>
        <p:nvPicPr>
          <p:cNvPr id="220" name="Google Shape;220;p5"/>
          <p:cNvPicPr preferRelativeResize="0"/>
          <p:nvPr/>
        </p:nvPicPr>
        <p:blipFill rotWithShape="1">
          <a:blip r:embed="rId4">
            <a:alphaModFix/>
          </a:blip>
          <a:srcRect/>
          <a:stretch/>
        </p:blipFill>
        <p:spPr>
          <a:xfrm>
            <a:off x="2011825" y="3953275"/>
            <a:ext cx="3021300" cy="2265975"/>
          </a:xfrm>
          <a:prstGeom prst="rect">
            <a:avLst/>
          </a:prstGeom>
          <a:noFill/>
          <a:ln>
            <a:noFill/>
          </a:ln>
        </p:spPr>
      </p:pic>
      <p:sp>
        <p:nvSpPr>
          <p:cNvPr id="3" name="TextBox 2">
            <a:extLst>
              <a:ext uri="{FF2B5EF4-FFF2-40B4-BE49-F238E27FC236}">
                <a16:creationId xmlns:a16="http://schemas.microsoft.com/office/drawing/2014/main" id="{A1EF57EC-D2A0-FBE2-63DE-0431737BB437}"/>
              </a:ext>
            </a:extLst>
          </p:cNvPr>
          <p:cNvSpPr txBox="1"/>
          <p:nvPr/>
        </p:nvSpPr>
        <p:spPr>
          <a:xfrm>
            <a:off x="293473" y="6443982"/>
            <a:ext cx="6098058" cy="307777"/>
          </a:xfrm>
          <a:prstGeom prst="rect">
            <a:avLst/>
          </a:prstGeom>
          <a:noFill/>
        </p:spPr>
        <p:txBody>
          <a:bodyPr wrap="square">
            <a:spAutoFit/>
          </a:bodyPr>
          <a:lstStyle/>
          <a:p>
            <a:r>
              <a:rPr lang="en-US" dirty="0">
                <a:solidFill>
                  <a:schemeClr val="bg1">
                    <a:lumMod val="65000"/>
                  </a:schemeClr>
                </a:solidFill>
              </a:rPr>
              <a:t>Harsha, </a:t>
            </a:r>
            <a:r>
              <a:rPr lang="en-US" dirty="0" err="1">
                <a:solidFill>
                  <a:schemeClr val="bg1">
                    <a:lumMod val="65000"/>
                  </a:schemeClr>
                </a:solidFill>
              </a:rPr>
              <a:t>Hritik</a:t>
            </a:r>
            <a:r>
              <a:rPr lang="en-US" dirty="0">
                <a:solidFill>
                  <a:schemeClr val="bg1">
                    <a:lumMod val="65000"/>
                  </a:schemeClr>
                </a:solidFill>
              </a:rPr>
              <a:t>, Priya, Zia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1f12196507e_1_113"/>
          <p:cNvSpPr/>
          <p:nvPr/>
        </p:nvSpPr>
        <p:spPr>
          <a:xfrm>
            <a:off x="3048000"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8" name="Google Shape;228;g1f12196507e_1_113"/>
          <p:cNvSpPr txBox="1"/>
          <p:nvPr/>
        </p:nvSpPr>
        <p:spPr>
          <a:xfrm>
            <a:off x="2895600" y="990600"/>
            <a:ext cx="7848600" cy="461700"/>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dirty="0">
                <a:solidFill>
                  <a:schemeClr val="accent2"/>
                </a:solidFill>
                <a:latin typeface="Trebuchet MS"/>
                <a:ea typeface="Trebuchet MS"/>
                <a:cs typeface="Trebuchet MS"/>
                <a:sym typeface="Trebuchet MS"/>
              </a:rPr>
              <a:t>Contd..</a:t>
            </a:r>
            <a:endParaRPr sz="1400" b="0" i="0" u="none" strike="noStrike" cap="none" dirty="0">
              <a:solidFill>
                <a:schemeClr val="accent2"/>
              </a:solidFill>
              <a:latin typeface="Arial"/>
              <a:ea typeface="Arial"/>
              <a:cs typeface="Arial"/>
              <a:sym typeface="Arial"/>
            </a:endParaRPr>
          </a:p>
        </p:txBody>
      </p:sp>
      <p:sp>
        <p:nvSpPr>
          <p:cNvPr id="231" name="Google Shape;231;g1f12196507e_1_113"/>
          <p:cNvSpPr txBox="1"/>
          <p:nvPr/>
        </p:nvSpPr>
        <p:spPr>
          <a:xfrm>
            <a:off x="76200" y="106241"/>
            <a:ext cx="4114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888888"/>
                </a:solidFill>
                <a:latin typeface="Arial"/>
                <a:ea typeface="Arial"/>
                <a:cs typeface="Arial"/>
                <a:sym typeface="Arial"/>
              </a:rPr>
              <a:t>Real time removal of fog from videos</a:t>
            </a:r>
            <a:endParaRPr sz="1200" b="0" i="0" u="none" strike="noStrike" cap="none">
              <a:solidFill>
                <a:srgbClr val="888888"/>
              </a:solidFill>
              <a:latin typeface="Arial"/>
              <a:ea typeface="Arial"/>
              <a:cs typeface="Arial"/>
              <a:sym typeface="Arial"/>
            </a:endParaRPr>
          </a:p>
        </p:txBody>
      </p:sp>
      <p:sp>
        <p:nvSpPr>
          <p:cNvPr id="233" name="Google Shape;233;g1f12196507e_1_113"/>
          <p:cNvSpPr txBox="1"/>
          <p:nvPr/>
        </p:nvSpPr>
        <p:spPr>
          <a:xfrm>
            <a:off x="5490900" y="1991925"/>
            <a:ext cx="5177100" cy="1293000"/>
          </a:xfrm>
          <a:prstGeom prst="rect">
            <a:avLst/>
          </a:prstGeom>
          <a:noFill/>
          <a:ln>
            <a:noFill/>
          </a:ln>
        </p:spPr>
        <p:txBody>
          <a:bodyPr spcFirstLastPara="1" wrap="square" lIns="91425" tIns="91425" rIns="91425" bIns="91425" anchor="t" anchorCtr="0">
            <a:spAutoFit/>
          </a:bodyPr>
          <a:lstStyle/>
          <a:p>
            <a:pPr marL="514350" marR="0" lvl="0" indent="-171450" algn="just" rtl="0">
              <a:lnSpc>
                <a:spcPct val="100000"/>
              </a:lnSpc>
              <a:spcBef>
                <a:spcPts val="0"/>
              </a:spcBef>
              <a:spcAft>
                <a:spcPts val="0"/>
              </a:spcAft>
              <a:buClr>
                <a:srgbClr val="CC0000"/>
              </a:buClr>
              <a:buSzPts val="2400"/>
              <a:buFont typeface="Arial"/>
              <a:buChar char="❏"/>
            </a:pPr>
            <a:r>
              <a:rPr lang="en-US" sz="1600" b="0" i="0" u="none" strike="noStrike" cap="none">
                <a:solidFill>
                  <a:schemeClr val="dk1"/>
                </a:solidFill>
                <a:latin typeface="Arial"/>
                <a:ea typeface="Arial"/>
                <a:cs typeface="Arial"/>
                <a:sym typeface="Arial"/>
              </a:rPr>
              <a:t>   Decreasing the resolution of the video can reduce the amount of data that needs to be processed, which can result in a significant decrease in processing time.</a:t>
            </a:r>
            <a:endParaRPr sz="1400" b="0" i="0" u="none" strike="noStrike" cap="none">
              <a:solidFill>
                <a:srgbClr val="000000"/>
              </a:solidFill>
              <a:latin typeface="Arial"/>
              <a:ea typeface="Arial"/>
              <a:cs typeface="Arial"/>
              <a:sym typeface="Arial"/>
            </a:endParaRPr>
          </a:p>
        </p:txBody>
      </p:sp>
      <p:sp>
        <p:nvSpPr>
          <p:cNvPr id="234" name="Google Shape;234;g1f12196507e_1_113"/>
          <p:cNvSpPr txBox="1"/>
          <p:nvPr/>
        </p:nvSpPr>
        <p:spPr>
          <a:xfrm>
            <a:off x="642550" y="4100800"/>
            <a:ext cx="5479500" cy="1785600"/>
          </a:xfrm>
          <a:prstGeom prst="rect">
            <a:avLst/>
          </a:prstGeom>
          <a:noFill/>
          <a:ln>
            <a:noFill/>
          </a:ln>
        </p:spPr>
        <p:txBody>
          <a:bodyPr spcFirstLastPara="1" wrap="square" lIns="91425" tIns="91425" rIns="91425" bIns="91425" anchor="t" anchorCtr="0">
            <a:spAutoFit/>
          </a:bodyPr>
          <a:lstStyle/>
          <a:p>
            <a:pPr marL="514350" marR="0" lvl="0" indent="-171450" algn="just" rtl="0">
              <a:lnSpc>
                <a:spcPct val="100000"/>
              </a:lnSpc>
              <a:spcBef>
                <a:spcPts val="0"/>
              </a:spcBef>
              <a:spcAft>
                <a:spcPts val="0"/>
              </a:spcAft>
              <a:buClr>
                <a:srgbClr val="CC0000"/>
              </a:buClr>
              <a:buSzPts val="2400"/>
              <a:buFont typeface="Arial"/>
              <a:buChar char="❏"/>
            </a:pPr>
            <a:r>
              <a:rPr lang="en-US" sz="1600" b="0" i="0" u="none" strike="noStrike" cap="none">
                <a:solidFill>
                  <a:schemeClr val="dk1"/>
                </a:solidFill>
                <a:latin typeface="Arial"/>
                <a:ea typeface="Arial"/>
                <a:cs typeface="Arial"/>
                <a:sym typeface="Arial"/>
              </a:rPr>
              <a:t>    Data quality: It is important to ensure that the foggy videos in the dataset are representative of the types of fog that are likely to be encountered in real-world scenarios. This may require collecting data under different weather conditions and with different levels of fog intensity.</a:t>
            </a:r>
            <a:endParaRPr sz="1400" b="0" i="0" u="none" strike="noStrike" cap="none">
              <a:solidFill>
                <a:srgbClr val="000000"/>
              </a:solidFill>
              <a:latin typeface="Arial"/>
              <a:ea typeface="Arial"/>
              <a:cs typeface="Arial"/>
              <a:sym typeface="Arial"/>
            </a:endParaRPr>
          </a:p>
        </p:txBody>
      </p:sp>
      <p:pic>
        <p:nvPicPr>
          <p:cNvPr id="235" name="Google Shape;235;g1f12196507e_1_113"/>
          <p:cNvPicPr preferRelativeResize="0"/>
          <p:nvPr/>
        </p:nvPicPr>
        <p:blipFill rotWithShape="1">
          <a:blip r:embed="rId3">
            <a:alphaModFix/>
          </a:blip>
          <a:srcRect/>
          <a:stretch/>
        </p:blipFill>
        <p:spPr>
          <a:xfrm>
            <a:off x="1705497" y="1794713"/>
            <a:ext cx="3785400" cy="2129100"/>
          </a:xfrm>
          <a:prstGeom prst="roundRect">
            <a:avLst>
              <a:gd name="adj" fmla="val 16667"/>
            </a:avLst>
          </a:prstGeom>
          <a:noFill/>
          <a:ln>
            <a:noFill/>
          </a:ln>
        </p:spPr>
      </p:pic>
      <p:pic>
        <p:nvPicPr>
          <p:cNvPr id="236" name="Google Shape;236;g1f12196507e_1_113"/>
          <p:cNvPicPr preferRelativeResize="0"/>
          <p:nvPr/>
        </p:nvPicPr>
        <p:blipFill rotWithShape="1">
          <a:blip r:embed="rId4">
            <a:alphaModFix/>
          </a:blip>
          <a:srcRect/>
          <a:stretch/>
        </p:blipFill>
        <p:spPr>
          <a:xfrm>
            <a:off x="6439674" y="4192700"/>
            <a:ext cx="5284509" cy="1255850"/>
          </a:xfrm>
          <a:prstGeom prst="rect">
            <a:avLst/>
          </a:prstGeom>
          <a:noFill/>
          <a:ln>
            <a:noFill/>
          </a:ln>
        </p:spPr>
      </p:pic>
      <p:sp>
        <p:nvSpPr>
          <p:cNvPr id="237" name="Google Shape;237;g1f12196507e_1_113"/>
          <p:cNvSpPr txBox="1"/>
          <p:nvPr/>
        </p:nvSpPr>
        <p:spPr>
          <a:xfrm>
            <a:off x="7814275" y="5448550"/>
            <a:ext cx="2535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Data with varying fog intensity </a:t>
            </a:r>
            <a:endParaRPr sz="1400" b="1" i="0" u="none" strike="noStrike" cap="none">
              <a:solidFill>
                <a:srgbClr val="000000"/>
              </a:solidFill>
              <a:latin typeface="Calibri"/>
              <a:ea typeface="Calibri"/>
              <a:cs typeface="Calibri"/>
              <a:sym typeface="Calibri"/>
            </a:endParaRPr>
          </a:p>
        </p:txBody>
      </p:sp>
      <p:sp>
        <p:nvSpPr>
          <p:cNvPr id="3" name="TextBox 2">
            <a:extLst>
              <a:ext uri="{FF2B5EF4-FFF2-40B4-BE49-F238E27FC236}">
                <a16:creationId xmlns:a16="http://schemas.microsoft.com/office/drawing/2014/main" id="{1979C128-2B89-63D1-4203-68B06A4ED2CE}"/>
              </a:ext>
            </a:extLst>
          </p:cNvPr>
          <p:cNvSpPr txBox="1"/>
          <p:nvPr/>
        </p:nvSpPr>
        <p:spPr>
          <a:xfrm>
            <a:off x="244046" y="6443982"/>
            <a:ext cx="6098058" cy="307777"/>
          </a:xfrm>
          <a:prstGeom prst="rect">
            <a:avLst/>
          </a:prstGeom>
          <a:noFill/>
        </p:spPr>
        <p:txBody>
          <a:bodyPr wrap="square">
            <a:spAutoFit/>
          </a:bodyPr>
          <a:lstStyle/>
          <a:p>
            <a:r>
              <a:rPr lang="en-US" dirty="0">
                <a:solidFill>
                  <a:schemeClr val="bg1">
                    <a:lumMod val="65000"/>
                  </a:schemeClr>
                </a:solidFill>
              </a:rPr>
              <a:t>Harsha, </a:t>
            </a:r>
            <a:r>
              <a:rPr lang="en-US" dirty="0" err="1">
                <a:solidFill>
                  <a:schemeClr val="bg1">
                    <a:lumMod val="65000"/>
                  </a:schemeClr>
                </a:solidFill>
              </a:rPr>
              <a:t>Hritik</a:t>
            </a:r>
            <a:r>
              <a:rPr lang="en-US" dirty="0">
                <a:solidFill>
                  <a:schemeClr val="bg1">
                    <a:lumMod val="65000"/>
                  </a:schemeClr>
                </a:solidFill>
              </a:rPr>
              <a:t>, Priya, Zia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g1f12196507e_1_145"/>
          <p:cNvSpPr/>
          <p:nvPr/>
        </p:nvSpPr>
        <p:spPr>
          <a:xfrm>
            <a:off x="3048000"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4" name="Google Shape;244;g1f12196507e_1_145"/>
          <p:cNvSpPr txBox="1"/>
          <p:nvPr/>
        </p:nvSpPr>
        <p:spPr>
          <a:xfrm>
            <a:off x="2895600" y="990600"/>
            <a:ext cx="7848600" cy="461700"/>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dirty="0">
                <a:solidFill>
                  <a:schemeClr val="accent2"/>
                </a:solidFill>
                <a:latin typeface="Trebuchet MS"/>
                <a:ea typeface="Trebuchet MS"/>
                <a:cs typeface="Trebuchet MS"/>
                <a:sym typeface="Trebuchet MS"/>
              </a:rPr>
              <a:t>Dataset</a:t>
            </a:r>
            <a:endParaRPr sz="1400" b="0" i="0" u="none" strike="noStrike" cap="none" dirty="0">
              <a:solidFill>
                <a:schemeClr val="accent2"/>
              </a:solidFill>
              <a:latin typeface="Arial"/>
              <a:ea typeface="Arial"/>
              <a:cs typeface="Arial"/>
              <a:sym typeface="Arial"/>
            </a:endParaRPr>
          </a:p>
        </p:txBody>
      </p:sp>
      <p:sp>
        <p:nvSpPr>
          <p:cNvPr id="245" name="Google Shape;245;g1f12196507e_1_145"/>
          <p:cNvSpPr txBox="1"/>
          <p:nvPr/>
        </p:nvSpPr>
        <p:spPr>
          <a:xfrm>
            <a:off x="5388613" y="3706050"/>
            <a:ext cx="5335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600" b="0" i="0" u="sng" strike="noStrike" cap="none">
                <a:solidFill>
                  <a:schemeClr val="hlink"/>
                </a:solidFill>
                <a:latin typeface="Calibri"/>
                <a:ea typeface="Calibri"/>
                <a:cs typeface="Calibri"/>
                <a:sym typeface="Calibri"/>
                <a:hlinkClick r:id="rId3"/>
              </a:rPr>
              <a:t>https://data.vision.ee.ethz.ch/cvl/ntire19//dense-haze/</a:t>
            </a:r>
            <a:r>
              <a:rPr lang="en-US" sz="1600" b="0" i="0" u="none" strike="noStrike" cap="none">
                <a:solidFill>
                  <a:srgbClr val="000000"/>
                </a:solidFill>
                <a:latin typeface="Calibri"/>
                <a:ea typeface="Calibri"/>
                <a:cs typeface="Calibri"/>
                <a:sym typeface="Calibri"/>
              </a:rPr>
              <a:t> </a:t>
            </a:r>
            <a:endParaRPr sz="1600" b="0" i="0" u="none" strike="noStrike" cap="none">
              <a:solidFill>
                <a:srgbClr val="000000"/>
              </a:solidFill>
              <a:latin typeface="Calibri"/>
              <a:ea typeface="Calibri"/>
              <a:cs typeface="Calibri"/>
              <a:sym typeface="Calibri"/>
            </a:endParaRPr>
          </a:p>
        </p:txBody>
      </p:sp>
      <p:sp>
        <p:nvSpPr>
          <p:cNvPr id="246" name="Google Shape;246;g1f12196507e_1_145"/>
          <p:cNvSpPr txBox="1"/>
          <p:nvPr/>
        </p:nvSpPr>
        <p:spPr>
          <a:xfrm>
            <a:off x="5388613" y="3151950"/>
            <a:ext cx="39138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Link to dataset:</a:t>
            </a:r>
            <a:endParaRPr sz="3400" b="0" i="0" u="none" strike="noStrike" cap="none">
              <a:solidFill>
                <a:srgbClr val="000000"/>
              </a:solidFill>
              <a:latin typeface="Calibri"/>
              <a:ea typeface="Calibri"/>
              <a:cs typeface="Calibri"/>
              <a:sym typeface="Calibri"/>
            </a:endParaRPr>
          </a:p>
        </p:txBody>
      </p:sp>
      <p:pic>
        <p:nvPicPr>
          <p:cNvPr id="247" name="Google Shape;247;g1f12196507e_1_145"/>
          <p:cNvPicPr preferRelativeResize="0"/>
          <p:nvPr/>
        </p:nvPicPr>
        <p:blipFill rotWithShape="1">
          <a:blip r:embed="rId4">
            <a:alphaModFix/>
          </a:blip>
          <a:srcRect t="3420" b="-3420"/>
          <a:stretch/>
        </p:blipFill>
        <p:spPr>
          <a:xfrm>
            <a:off x="1467588" y="2270230"/>
            <a:ext cx="3687002" cy="3578984"/>
          </a:xfrm>
          <a:prstGeom prst="rect">
            <a:avLst/>
          </a:prstGeom>
          <a:noFill/>
          <a:ln>
            <a:noFill/>
          </a:ln>
        </p:spPr>
      </p:pic>
      <p:sp>
        <p:nvSpPr>
          <p:cNvPr id="5" name="TextBox 4">
            <a:extLst>
              <a:ext uri="{FF2B5EF4-FFF2-40B4-BE49-F238E27FC236}">
                <a16:creationId xmlns:a16="http://schemas.microsoft.com/office/drawing/2014/main" id="{64D7972A-B7DE-3672-4AEA-F860692AE195}"/>
              </a:ext>
            </a:extLst>
          </p:cNvPr>
          <p:cNvSpPr txBox="1"/>
          <p:nvPr/>
        </p:nvSpPr>
        <p:spPr>
          <a:xfrm>
            <a:off x="262060" y="6421849"/>
            <a:ext cx="6098058" cy="307777"/>
          </a:xfrm>
          <a:prstGeom prst="rect">
            <a:avLst/>
          </a:prstGeom>
          <a:noFill/>
        </p:spPr>
        <p:txBody>
          <a:bodyPr wrap="square">
            <a:spAutoFit/>
          </a:bodyPr>
          <a:lstStyle/>
          <a:p>
            <a:r>
              <a:rPr lang="en-US" dirty="0">
                <a:solidFill>
                  <a:schemeClr val="bg1">
                    <a:lumMod val="65000"/>
                  </a:schemeClr>
                </a:solidFill>
              </a:rPr>
              <a:t>Harsha, </a:t>
            </a:r>
            <a:r>
              <a:rPr lang="en-US" dirty="0" err="1">
                <a:solidFill>
                  <a:schemeClr val="bg1">
                    <a:lumMod val="65000"/>
                  </a:schemeClr>
                </a:solidFill>
              </a:rPr>
              <a:t>Hritik</a:t>
            </a:r>
            <a:r>
              <a:rPr lang="en-US" dirty="0">
                <a:solidFill>
                  <a:schemeClr val="bg1">
                    <a:lumMod val="65000"/>
                  </a:schemeClr>
                </a:solidFill>
              </a:rPr>
              <a:t>, Priya, Zia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6"/>
          <p:cNvSpPr/>
          <p:nvPr/>
        </p:nvSpPr>
        <p:spPr>
          <a:xfrm>
            <a:off x="3124200" y="1450180"/>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5" name="Google Shape;255;p6"/>
          <p:cNvSpPr txBox="1"/>
          <p:nvPr/>
        </p:nvSpPr>
        <p:spPr>
          <a:xfrm>
            <a:off x="1981200" y="1012027"/>
            <a:ext cx="8763000" cy="461700"/>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dirty="0">
                <a:solidFill>
                  <a:schemeClr val="accent2"/>
                </a:solidFill>
                <a:latin typeface="Trebuchet MS"/>
                <a:ea typeface="Trebuchet MS"/>
                <a:cs typeface="Trebuchet MS"/>
                <a:sym typeface="Trebuchet MS"/>
              </a:rPr>
              <a:t>Expected Deliverables</a:t>
            </a:r>
            <a:endParaRPr sz="1400" b="0" i="0" u="none" strike="noStrike" cap="none" dirty="0">
              <a:solidFill>
                <a:schemeClr val="accent2"/>
              </a:solidFill>
              <a:latin typeface="Arial"/>
              <a:ea typeface="Arial"/>
              <a:cs typeface="Arial"/>
              <a:sym typeface="Arial"/>
            </a:endParaRPr>
          </a:p>
        </p:txBody>
      </p:sp>
      <p:sp>
        <p:nvSpPr>
          <p:cNvPr id="256" name="Google Shape;256;p6"/>
          <p:cNvSpPr txBox="1"/>
          <p:nvPr/>
        </p:nvSpPr>
        <p:spPr>
          <a:xfrm>
            <a:off x="1447800" y="1621625"/>
            <a:ext cx="8839200" cy="4724400"/>
          </a:xfrm>
          <a:prstGeom prst="rect">
            <a:avLst/>
          </a:prstGeom>
          <a:noFill/>
          <a:ln>
            <a:noFill/>
          </a:ln>
        </p:spPr>
        <p:txBody>
          <a:bodyPr spcFirstLastPara="1" wrap="square" lIns="91425" tIns="45700" rIns="91425" bIns="45700" anchor="t" anchorCtr="0">
            <a:noAutofit/>
          </a:bodyPr>
          <a:lstStyle/>
          <a:p>
            <a:pPr marL="685791" marR="0" lvl="0" indent="-342900" algn="just" rtl="0">
              <a:lnSpc>
                <a:spcPct val="100000"/>
              </a:lnSpc>
              <a:spcBef>
                <a:spcPts val="0"/>
              </a:spcBef>
              <a:spcAft>
                <a:spcPts val="0"/>
              </a:spcAft>
              <a:buClr>
                <a:srgbClr val="0000FF"/>
              </a:buClr>
              <a:buSzPts val="2400"/>
              <a:buFont typeface="Arial"/>
              <a:buChar char="❖"/>
            </a:pPr>
            <a:r>
              <a:rPr lang="en-US" sz="2400" b="0" i="0" u="none" strike="noStrike" cap="none" dirty="0">
                <a:solidFill>
                  <a:srgbClr val="0000FF"/>
                </a:solidFill>
                <a:latin typeface="Trebuchet MS"/>
                <a:ea typeface="Trebuchet MS"/>
                <a:cs typeface="Trebuchet MS"/>
                <a:sym typeface="Trebuchet MS"/>
              </a:rPr>
              <a:t>Capstone-I deliverables</a:t>
            </a:r>
            <a:endParaRPr sz="2400" b="0" i="0" u="none" strike="noStrike" cap="none" dirty="0">
              <a:solidFill>
                <a:srgbClr val="0000FF"/>
              </a:solidFill>
              <a:latin typeface="Trebuchet MS"/>
              <a:ea typeface="Trebuchet MS"/>
              <a:cs typeface="Trebuchet MS"/>
              <a:sym typeface="Trebuchet MS"/>
            </a:endParaRPr>
          </a:p>
          <a:p>
            <a:pPr marL="1028700" marR="0" lvl="0" indent="-571500" algn="just" rtl="0">
              <a:lnSpc>
                <a:spcPct val="115000"/>
              </a:lnSpc>
              <a:spcBef>
                <a:spcPts val="0"/>
              </a:spcBef>
              <a:spcAft>
                <a:spcPts val="0"/>
              </a:spcAft>
              <a:buClr>
                <a:schemeClr val="dk1"/>
              </a:buClr>
              <a:buSzPts val="1800"/>
              <a:buFont typeface="Trebuchet MS"/>
              <a:buAutoNum type="arabicPeriod"/>
            </a:pPr>
            <a:r>
              <a:rPr lang="en-US" sz="1800" b="0" i="0" u="none" strike="noStrike" cap="none" dirty="0">
                <a:solidFill>
                  <a:schemeClr val="dk1"/>
                </a:solidFill>
                <a:latin typeface="Trebuchet MS"/>
                <a:ea typeface="Trebuchet MS"/>
                <a:cs typeface="Trebuchet MS"/>
                <a:sym typeface="Trebuchet MS"/>
              </a:rPr>
              <a:t>Clear Problem Statement</a:t>
            </a:r>
            <a:endParaRPr sz="1800" b="0" i="0" u="none" strike="noStrike" cap="none" dirty="0">
              <a:solidFill>
                <a:schemeClr val="dk1"/>
              </a:solidFill>
              <a:latin typeface="Trebuchet MS"/>
              <a:ea typeface="Trebuchet MS"/>
              <a:cs typeface="Trebuchet MS"/>
              <a:sym typeface="Trebuchet MS"/>
            </a:endParaRPr>
          </a:p>
          <a:p>
            <a:pPr marL="1028700" marR="0" lvl="0" indent="-571500" algn="just" rtl="0">
              <a:lnSpc>
                <a:spcPct val="115000"/>
              </a:lnSpc>
              <a:spcBef>
                <a:spcPts val="0"/>
              </a:spcBef>
              <a:spcAft>
                <a:spcPts val="0"/>
              </a:spcAft>
              <a:buClr>
                <a:schemeClr val="dk1"/>
              </a:buClr>
              <a:buSzPts val="1800"/>
              <a:buFont typeface="Trebuchet MS"/>
              <a:buAutoNum type="arabicPeriod"/>
            </a:pPr>
            <a:r>
              <a:rPr lang="en-US" sz="1800" dirty="0">
                <a:solidFill>
                  <a:schemeClr val="dk1"/>
                </a:solidFill>
                <a:latin typeface="Trebuchet MS"/>
                <a:ea typeface="Trebuchet MS"/>
                <a:cs typeface="Trebuchet MS"/>
                <a:sym typeface="Trebuchet MS"/>
              </a:rPr>
              <a:t>D</a:t>
            </a:r>
            <a:r>
              <a:rPr lang="en-US" sz="1800" b="0" i="0" u="none" strike="noStrike" cap="none" dirty="0">
                <a:solidFill>
                  <a:schemeClr val="dk1"/>
                </a:solidFill>
                <a:latin typeface="Trebuchet MS"/>
                <a:ea typeface="Trebuchet MS"/>
                <a:cs typeface="Trebuchet MS"/>
                <a:sym typeface="Trebuchet MS"/>
              </a:rPr>
              <a:t>ataset for training and testing the model</a:t>
            </a:r>
            <a:endParaRPr sz="1800" b="0" i="0" u="none" strike="noStrike" cap="none" dirty="0">
              <a:solidFill>
                <a:schemeClr val="dk1"/>
              </a:solidFill>
              <a:latin typeface="Trebuchet MS"/>
              <a:ea typeface="Trebuchet MS"/>
              <a:cs typeface="Trebuchet MS"/>
              <a:sym typeface="Trebuchet MS"/>
            </a:endParaRPr>
          </a:p>
          <a:p>
            <a:pPr marL="1028700" marR="0" lvl="0" indent="-571500" algn="just" rtl="0">
              <a:lnSpc>
                <a:spcPct val="115000"/>
              </a:lnSpc>
              <a:spcBef>
                <a:spcPts val="0"/>
              </a:spcBef>
              <a:spcAft>
                <a:spcPts val="0"/>
              </a:spcAft>
              <a:buClr>
                <a:schemeClr val="dk1"/>
              </a:buClr>
              <a:buSzPts val="1800"/>
              <a:buFont typeface="Trebuchet MS"/>
              <a:buAutoNum type="arabicPeriod"/>
            </a:pPr>
            <a:r>
              <a:rPr lang="en-US" sz="1800" b="0" i="0" u="none" strike="noStrike" cap="none" dirty="0">
                <a:solidFill>
                  <a:schemeClr val="dk1"/>
                </a:solidFill>
                <a:latin typeface="Trebuchet MS"/>
                <a:ea typeface="Trebuchet MS"/>
                <a:cs typeface="Trebuchet MS"/>
                <a:sym typeface="Trebuchet MS"/>
              </a:rPr>
              <a:t>Approach to solve the problem</a:t>
            </a:r>
            <a:endParaRPr sz="1800" b="0" i="0" u="none" strike="noStrike" cap="none" dirty="0">
              <a:solidFill>
                <a:schemeClr val="dk1"/>
              </a:solidFill>
              <a:latin typeface="Trebuchet MS"/>
              <a:ea typeface="Trebuchet MS"/>
              <a:cs typeface="Trebuchet MS"/>
              <a:sym typeface="Trebuchet MS"/>
            </a:endParaRPr>
          </a:p>
          <a:p>
            <a:pPr marL="1028700" marR="0" lvl="0" indent="-571500" algn="just" rtl="0">
              <a:lnSpc>
                <a:spcPct val="115000"/>
              </a:lnSpc>
              <a:spcBef>
                <a:spcPts val="0"/>
              </a:spcBef>
              <a:spcAft>
                <a:spcPts val="0"/>
              </a:spcAft>
              <a:buClr>
                <a:schemeClr val="dk1"/>
              </a:buClr>
              <a:buSzPts val="1800"/>
              <a:buFont typeface="Trebuchet MS"/>
              <a:buAutoNum type="arabicPeriod"/>
            </a:pPr>
            <a:r>
              <a:rPr lang="en-US" sz="1800" b="0" i="0" u="none" strike="noStrike" cap="none" dirty="0">
                <a:solidFill>
                  <a:schemeClr val="dk1"/>
                </a:solidFill>
                <a:latin typeface="Trebuchet MS"/>
                <a:ea typeface="Trebuchet MS"/>
                <a:cs typeface="Trebuchet MS"/>
                <a:sym typeface="Trebuchet MS"/>
              </a:rPr>
              <a:t>Literature Survey</a:t>
            </a:r>
            <a:endParaRPr sz="1800" b="0" i="0" u="none" strike="noStrike" cap="none" dirty="0">
              <a:solidFill>
                <a:schemeClr val="dk1"/>
              </a:solidFill>
              <a:latin typeface="Trebuchet MS"/>
              <a:ea typeface="Trebuchet MS"/>
              <a:cs typeface="Trebuchet MS"/>
              <a:sym typeface="Trebuchet MS"/>
            </a:endParaRPr>
          </a:p>
          <a:p>
            <a:pPr marL="914400" marR="0" lvl="0" indent="0" algn="just" rtl="0">
              <a:lnSpc>
                <a:spcPct val="115000"/>
              </a:lnSpc>
              <a:spcBef>
                <a:spcPts val="480"/>
              </a:spcBef>
              <a:spcAft>
                <a:spcPts val="0"/>
              </a:spcAft>
              <a:buClr>
                <a:srgbClr val="000000"/>
              </a:buClr>
              <a:buSzPts val="1800"/>
              <a:buFont typeface="Arial"/>
              <a:buNone/>
            </a:pPr>
            <a:endParaRPr sz="1800" b="0" i="0" u="none" strike="noStrike" cap="none" dirty="0">
              <a:solidFill>
                <a:schemeClr val="dk1"/>
              </a:solidFill>
              <a:latin typeface="Trebuchet MS"/>
              <a:ea typeface="Trebuchet MS"/>
              <a:cs typeface="Trebuchet MS"/>
              <a:sym typeface="Trebuchet MS"/>
            </a:endParaRPr>
          </a:p>
          <a:p>
            <a:pPr marL="685791" marR="0" lvl="0" indent="-342900" algn="just" rtl="0">
              <a:lnSpc>
                <a:spcPct val="100000"/>
              </a:lnSpc>
              <a:spcBef>
                <a:spcPts val="480"/>
              </a:spcBef>
              <a:spcAft>
                <a:spcPts val="0"/>
              </a:spcAft>
              <a:buClr>
                <a:srgbClr val="0000FF"/>
              </a:buClr>
              <a:buSzPts val="2400"/>
              <a:buFont typeface="Arial"/>
              <a:buChar char="❖"/>
            </a:pPr>
            <a:r>
              <a:rPr lang="en-US" sz="2400" b="0" i="0" u="none" strike="noStrike" cap="none" dirty="0">
                <a:solidFill>
                  <a:srgbClr val="0000FF"/>
                </a:solidFill>
                <a:latin typeface="Trebuchet MS"/>
                <a:ea typeface="Trebuchet MS"/>
                <a:cs typeface="Trebuchet MS"/>
                <a:sym typeface="Trebuchet MS"/>
              </a:rPr>
              <a:t>Capstone-II deliverables </a:t>
            </a:r>
            <a:endParaRPr sz="2400" b="0" i="0" u="none" strike="noStrike" cap="none" dirty="0">
              <a:solidFill>
                <a:srgbClr val="0000FF"/>
              </a:solidFill>
              <a:latin typeface="Trebuchet MS"/>
              <a:ea typeface="Trebuchet MS"/>
              <a:cs typeface="Trebuchet MS"/>
              <a:sym typeface="Trebuchet MS"/>
            </a:endParaRPr>
          </a:p>
          <a:p>
            <a:pPr marL="1028700" marR="0" lvl="0" indent="-571500" algn="just" rtl="0">
              <a:lnSpc>
                <a:spcPct val="100000"/>
              </a:lnSpc>
              <a:spcBef>
                <a:spcPts val="0"/>
              </a:spcBef>
              <a:spcAft>
                <a:spcPts val="0"/>
              </a:spcAft>
              <a:buClr>
                <a:schemeClr val="dk1"/>
              </a:buClr>
              <a:buSzPts val="1800"/>
              <a:buFont typeface="Trebuchet MS"/>
              <a:buAutoNum type="arabicPeriod"/>
            </a:pPr>
            <a:r>
              <a:rPr lang="en-US" sz="1800" b="0" i="0" u="none" strike="noStrike" cap="none" dirty="0">
                <a:solidFill>
                  <a:schemeClr val="dk1"/>
                </a:solidFill>
                <a:latin typeface="Trebuchet MS"/>
                <a:ea typeface="Trebuchet MS"/>
                <a:cs typeface="Trebuchet MS"/>
                <a:sym typeface="Trebuchet MS"/>
              </a:rPr>
              <a:t>Complete model</a:t>
            </a:r>
          </a:p>
          <a:p>
            <a:pPr marL="1028700" indent="-571500" algn="just">
              <a:buClr>
                <a:schemeClr val="dk1"/>
              </a:buClr>
              <a:buSzPts val="1800"/>
              <a:buFont typeface="Trebuchet MS"/>
              <a:buAutoNum type="arabicPeriod"/>
            </a:pPr>
            <a:r>
              <a:rPr lang="en-US" sz="1800" b="0" i="0" u="none" strike="noStrike" cap="none" dirty="0">
                <a:solidFill>
                  <a:schemeClr val="dk1"/>
                </a:solidFill>
                <a:latin typeface="Trebuchet MS"/>
                <a:ea typeface="Trebuchet MS"/>
                <a:cs typeface="Trebuchet MS"/>
                <a:sym typeface="Trebuchet MS"/>
              </a:rPr>
              <a:t>High level Architecture Design</a:t>
            </a:r>
          </a:p>
          <a:p>
            <a:pPr marL="1028700" marR="0" lvl="0" indent="-571500" algn="just" rtl="0">
              <a:lnSpc>
                <a:spcPct val="100000"/>
              </a:lnSpc>
              <a:spcBef>
                <a:spcPts val="0"/>
              </a:spcBef>
              <a:spcAft>
                <a:spcPts val="0"/>
              </a:spcAft>
              <a:buClr>
                <a:schemeClr val="dk1"/>
              </a:buClr>
              <a:buSzPts val="1800"/>
              <a:buFont typeface="Trebuchet MS"/>
              <a:buAutoNum type="arabicPeriod"/>
            </a:pPr>
            <a:endParaRPr sz="1800" b="0" i="0" u="none" strike="noStrike" cap="none" dirty="0">
              <a:solidFill>
                <a:schemeClr val="dk1"/>
              </a:solidFill>
              <a:latin typeface="Trebuchet MS"/>
              <a:ea typeface="Trebuchet MS"/>
              <a:cs typeface="Trebuchet MS"/>
              <a:sym typeface="Trebuchet MS"/>
            </a:endParaRPr>
          </a:p>
          <a:p>
            <a:pPr marL="0" marR="0" lvl="0" indent="0" algn="just" rtl="0">
              <a:lnSpc>
                <a:spcPct val="100000"/>
              </a:lnSpc>
              <a:spcBef>
                <a:spcPts val="0"/>
              </a:spcBef>
              <a:spcAft>
                <a:spcPts val="0"/>
              </a:spcAft>
              <a:buNone/>
            </a:pPr>
            <a:endParaRPr sz="1800" b="0" i="0" u="none" strike="noStrike" cap="none" dirty="0">
              <a:solidFill>
                <a:schemeClr val="dk1"/>
              </a:solidFill>
              <a:latin typeface="Trebuchet MS"/>
              <a:ea typeface="Trebuchet MS"/>
              <a:cs typeface="Trebuchet MS"/>
              <a:sym typeface="Trebuchet MS"/>
            </a:endParaRPr>
          </a:p>
        </p:txBody>
      </p:sp>
      <p:sp>
        <p:nvSpPr>
          <p:cNvPr id="259" name="Google Shape;259;p6"/>
          <p:cNvSpPr txBox="1"/>
          <p:nvPr/>
        </p:nvSpPr>
        <p:spPr>
          <a:xfrm>
            <a:off x="76200" y="106241"/>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888888"/>
                </a:solidFill>
                <a:latin typeface="Arial"/>
                <a:ea typeface="Arial"/>
                <a:cs typeface="Arial"/>
                <a:sym typeface="Arial"/>
              </a:rPr>
              <a:t>Real time removal of fog from videos</a:t>
            </a:r>
            <a:endParaRPr sz="1200" b="0" i="0" u="none" strike="noStrike" cap="none">
              <a:solidFill>
                <a:srgbClr val="888888"/>
              </a:solidFill>
              <a:latin typeface="Arial"/>
              <a:ea typeface="Arial"/>
              <a:cs typeface="Arial"/>
              <a:sym typeface="Arial"/>
            </a:endParaRPr>
          </a:p>
        </p:txBody>
      </p:sp>
      <p:sp>
        <p:nvSpPr>
          <p:cNvPr id="3" name="TextBox 2">
            <a:extLst>
              <a:ext uri="{FF2B5EF4-FFF2-40B4-BE49-F238E27FC236}">
                <a16:creationId xmlns:a16="http://schemas.microsoft.com/office/drawing/2014/main" id="{54825DAF-8933-B65A-3B46-1EF233CF5FE8}"/>
              </a:ext>
            </a:extLst>
          </p:cNvPr>
          <p:cNvSpPr txBox="1"/>
          <p:nvPr/>
        </p:nvSpPr>
        <p:spPr>
          <a:xfrm>
            <a:off x="264642" y="6443982"/>
            <a:ext cx="6098058" cy="307777"/>
          </a:xfrm>
          <a:prstGeom prst="rect">
            <a:avLst/>
          </a:prstGeom>
          <a:noFill/>
        </p:spPr>
        <p:txBody>
          <a:bodyPr wrap="square">
            <a:spAutoFit/>
          </a:bodyPr>
          <a:lstStyle/>
          <a:p>
            <a:r>
              <a:rPr lang="en-US" dirty="0">
                <a:solidFill>
                  <a:schemeClr val="bg1">
                    <a:lumMod val="65000"/>
                  </a:schemeClr>
                </a:solidFill>
              </a:rPr>
              <a:t>Harsha, </a:t>
            </a:r>
            <a:r>
              <a:rPr lang="en-US" dirty="0" err="1">
                <a:solidFill>
                  <a:schemeClr val="bg1">
                    <a:lumMod val="65000"/>
                  </a:schemeClr>
                </a:solidFill>
              </a:rPr>
              <a:t>Hritik</a:t>
            </a:r>
            <a:r>
              <a:rPr lang="en-US" dirty="0">
                <a:solidFill>
                  <a:schemeClr val="bg1">
                    <a:lumMod val="65000"/>
                  </a:schemeClr>
                </a:solidFill>
              </a:rPr>
              <a:t>, Priya, Zia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7"/>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6" name="Google Shape;266;p7"/>
          <p:cNvSpPr txBox="1"/>
          <p:nvPr/>
        </p:nvSpPr>
        <p:spPr>
          <a:xfrm>
            <a:off x="2895600" y="1143002"/>
            <a:ext cx="7772400" cy="461665"/>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dirty="0">
                <a:solidFill>
                  <a:schemeClr val="accent2"/>
                </a:solidFill>
                <a:latin typeface="Trebuchet MS"/>
                <a:ea typeface="Trebuchet MS"/>
                <a:cs typeface="Trebuchet MS"/>
                <a:sym typeface="Trebuchet MS"/>
              </a:rPr>
              <a:t>Capstone (Phase-I &amp; Phase-II) Project Timeline</a:t>
            </a:r>
            <a:endParaRPr sz="1400" b="0" i="0" u="none" strike="noStrike" cap="none" dirty="0">
              <a:solidFill>
                <a:schemeClr val="accent2"/>
              </a:solidFill>
              <a:latin typeface="Arial"/>
              <a:ea typeface="Arial"/>
              <a:cs typeface="Arial"/>
              <a:sym typeface="Arial"/>
            </a:endParaRPr>
          </a:p>
        </p:txBody>
      </p:sp>
      <p:sp>
        <p:nvSpPr>
          <p:cNvPr id="267" name="Google Shape;267;p7"/>
          <p:cNvSpPr txBox="1"/>
          <p:nvPr/>
        </p:nvSpPr>
        <p:spPr>
          <a:xfrm>
            <a:off x="2133601" y="1905001"/>
            <a:ext cx="8839200" cy="1098000"/>
          </a:xfrm>
          <a:prstGeom prst="rect">
            <a:avLst/>
          </a:prstGeom>
          <a:noFill/>
          <a:ln>
            <a:noFill/>
          </a:ln>
        </p:spPr>
        <p:txBody>
          <a:bodyPr spcFirstLastPara="1" wrap="square" lIns="91425" tIns="45700" rIns="91425" bIns="45700" anchor="t" anchorCtr="0">
            <a:spAutoFit/>
          </a:bodyPr>
          <a:lstStyle/>
          <a:p>
            <a:pPr marL="914400" marR="0" lvl="0" indent="0" algn="just" rtl="0">
              <a:lnSpc>
                <a:spcPct val="100000"/>
              </a:lnSpc>
              <a:spcBef>
                <a:spcPts val="48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1077913" marR="0" lvl="1" indent="-265113" algn="just" rtl="0">
              <a:lnSpc>
                <a:spcPct val="100000"/>
              </a:lnSpc>
              <a:spcBef>
                <a:spcPts val="480"/>
              </a:spcBef>
              <a:spcAft>
                <a:spcPts val="0"/>
              </a:spcAft>
              <a:buClr>
                <a:srgbClr val="000000"/>
              </a:buClr>
              <a:buSzPts val="2400"/>
              <a:buFont typeface="Arial"/>
              <a:buNone/>
            </a:pPr>
            <a:endParaRPr sz="2400" b="0" i="0" u="none" strike="noStrike" cap="none">
              <a:solidFill>
                <a:srgbClr val="0000FF"/>
              </a:solidFill>
              <a:latin typeface="Trebuchet MS"/>
              <a:ea typeface="Trebuchet MS"/>
              <a:cs typeface="Trebuchet MS"/>
              <a:sym typeface="Trebuchet MS"/>
            </a:endParaRPr>
          </a:p>
          <a:p>
            <a:pPr marL="342900" marR="0" lvl="0" indent="-342900" algn="l" rtl="0">
              <a:lnSpc>
                <a:spcPct val="100000"/>
              </a:lnSpc>
              <a:spcBef>
                <a:spcPts val="400"/>
              </a:spcBef>
              <a:spcAft>
                <a:spcPts val="0"/>
              </a:spcAft>
              <a:buClr>
                <a:srgbClr val="000000"/>
              </a:buClr>
              <a:buSzPts val="2000"/>
              <a:buFont typeface="Arial"/>
              <a:buNone/>
            </a:pPr>
            <a:endParaRPr sz="2000" b="0" i="0" u="none" strike="noStrike" cap="none">
              <a:solidFill>
                <a:schemeClr val="dk1"/>
              </a:solidFill>
              <a:latin typeface="Trebuchet MS"/>
              <a:ea typeface="Trebuchet MS"/>
              <a:cs typeface="Trebuchet MS"/>
              <a:sym typeface="Trebuchet MS"/>
            </a:endParaRPr>
          </a:p>
        </p:txBody>
      </p:sp>
      <p:sp>
        <p:nvSpPr>
          <p:cNvPr id="270" name="Google Shape;270;p7"/>
          <p:cNvSpPr txBox="1"/>
          <p:nvPr/>
        </p:nvSpPr>
        <p:spPr>
          <a:xfrm>
            <a:off x="76200" y="106241"/>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888888"/>
                </a:solidFill>
                <a:latin typeface="Arial"/>
                <a:ea typeface="Arial"/>
                <a:cs typeface="Arial"/>
                <a:sym typeface="Arial"/>
              </a:rPr>
              <a:t>Real time removal of fog from videos</a:t>
            </a:r>
            <a:endParaRPr sz="1200" b="0" i="0" u="none" strike="noStrike" cap="none">
              <a:solidFill>
                <a:srgbClr val="888888"/>
              </a:solidFill>
              <a:latin typeface="Arial"/>
              <a:ea typeface="Arial"/>
              <a:cs typeface="Arial"/>
              <a:sym typeface="Arial"/>
            </a:endParaRPr>
          </a:p>
        </p:txBody>
      </p:sp>
      <p:pic>
        <p:nvPicPr>
          <p:cNvPr id="272" name="Google Shape;272;p7"/>
          <p:cNvPicPr preferRelativeResize="0"/>
          <p:nvPr/>
        </p:nvPicPr>
        <p:blipFill rotWithShape="1">
          <a:blip r:embed="rId3">
            <a:alphaModFix/>
          </a:blip>
          <a:srcRect/>
          <a:stretch/>
        </p:blipFill>
        <p:spPr>
          <a:xfrm>
            <a:off x="677212" y="2164263"/>
            <a:ext cx="10837576" cy="3632499"/>
          </a:xfrm>
          <a:prstGeom prst="rect">
            <a:avLst/>
          </a:prstGeom>
          <a:noFill/>
          <a:ln>
            <a:noFill/>
          </a:ln>
        </p:spPr>
      </p:pic>
      <p:sp>
        <p:nvSpPr>
          <p:cNvPr id="3" name="TextBox 2">
            <a:extLst>
              <a:ext uri="{FF2B5EF4-FFF2-40B4-BE49-F238E27FC236}">
                <a16:creationId xmlns:a16="http://schemas.microsoft.com/office/drawing/2014/main" id="{BEB051F4-C73F-8CE5-822A-CE943EE9AEEB}"/>
              </a:ext>
            </a:extLst>
          </p:cNvPr>
          <p:cNvSpPr txBox="1"/>
          <p:nvPr/>
        </p:nvSpPr>
        <p:spPr>
          <a:xfrm>
            <a:off x="281116" y="6443982"/>
            <a:ext cx="6098058" cy="307777"/>
          </a:xfrm>
          <a:prstGeom prst="rect">
            <a:avLst/>
          </a:prstGeom>
          <a:noFill/>
        </p:spPr>
        <p:txBody>
          <a:bodyPr wrap="square">
            <a:spAutoFit/>
          </a:bodyPr>
          <a:lstStyle/>
          <a:p>
            <a:r>
              <a:rPr lang="en-US" dirty="0">
                <a:solidFill>
                  <a:schemeClr val="bg1">
                    <a:lumMod val="65000"/>
                  </a:schemeClr>
                </a:solidFill>
              </a:rPr>
              <a:t>Harsha, </a:t>
            </a:r>
            <a:r>
              <a:rPr lang="en-US" dirty="0" err="1">
                <a:solidFill>
                  <a:schemeClr val="bg1">
                    <a:lumMod val="65000"/>
                  </a:schemeClr>
                </a:solidFill>
              </a:rPr>
              <a:t>Hritik</a:t>
            </a:r>
            <a:r>
              <a:rPr lang="en-US" dirty="0">
                <a:solidFill>
                  <a:schemeClr val="bg1">
                    <a:lumMod val="65000"/>
                  </a:schemeClr>
                </a:solidFill>
              </a:rPr>
              <a:t>, Priya, Zia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aphicFrame>
        <p:nvGraphicFramePr>
          <p:cNvPr id="277" name="Google Shape;277;p10"/>
          <p:cNvGraphicFramePr/>
          <p:nvPr/>
        </p:nvGraphicFramePr>
        <p:xfrm>
          <a:off x="1506537" y="2009775"/>
          <a:ext cx="9178950" cy="3652575"/>
        </p:xfrm>
        <a:graphic>
          <a:graphicData uri="http://schemas.openxmlformats.org/drawingml/2006/table">
            <a:tbl>
              <a:tblPr firstRow="1" bandRow="1">
                <a:noFill/>
                <a:tableStyleId>{1723E2FE-E4BB-4F76-AE08-9CC18576533D}</a:tableStyleId>
              </a:tblPr>
              <a:tblGrid>
                <a:gridCol w="4589475">
                  <a:extLst>
                    <a:ext uri="{9D8B030D-6E8A-4147-A177-3AD203B41FA5}">
                      <a16:colId xmlns:a16="http://schemas.microsoft.com/office/drawing/2014/main" val="20000"/>
                    </a:ext>
                  </a:extLst>
                </a:gridCol>
                <a:gridCol w="4589475">
                  <a:extLst>
                    <a:ext uri="{9D8B030D-6E8A-4147-A177-3AD203B41FA5}">
                      <a16:colId xmlns:a16="http://schemas.microsoft.com/office/drawing/2014/main" val="20001"/>
                    </a:ext>
                  </a:extLst>
                </a:gridCol>
              </a:tblGrid>
              <a:tr h="357425">
                <a:tc>
                  <a:txBody>
                    <a:bodyPr/>
                    <a:lstStyle/>
                    <a:p>
                      <a:pPr marL="0" marR="0" lvl="0" indent="0" algn="l" rtl="0">
                        <a:lnSpc>
                          <a:spcPct val="100000"/>
                        </a:lnSpc>
                        <a:spcBef>
                          <a:spcPts val="0"/>
                        </a:spcBef>
                        <a:spcAft>
                          <a:spcPts val="0"/>
                        </a:spcAft>
                        <a:buNone/>
                      </a:pPr>
                      <a:r>
                        <a:rPr lang="en-US" sz="1400" u="none" strike="noStrike" cap="none"/>
                        <a:t>Title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Link</a:t>
                      </a:r>
                      <a:endParaRPr sz="1400" u="none" strike="noStrike" cap="none"/>
                    </a:p>
                  </a:txBody>
                  <a:tcPr marL="91450" marR="91450" marT="45725" marB="45725"/>
                </a:tc>
                <a:extLst>
                  <a:ext uri="{0D108BD9-81ED-4DB2-BD59-A6C34878D82A}">
                    <a16:rowId xmlns:a16="http://schemas.microsoft.com/office/drawing/2014/main" val="10000"/>
                  </a:ext>
                </a:extLst>
              </a:tr>
              <a:tr h="357425">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1"/>
                  </a:ext>
                </a:extLst>
              </a:tr>
              <a:tr h="1321975">
                <a:tc>
                  <a:txBody>
                    <a:bodyPr/>
                    <a:lstStyle/>
                    <a:p>
                      <a:pPr marL="0" marR="0" lvl="0" indent="0" algn="l" rtl="0">
                        <a:lnSpc>
                          <a:spcPct val="100000"/>
                        </a:lnSpc>
                        <a:spcBef>
                          <a:spcPts val="0"/>
                        </a:spcBef>
                        <a:spcAft>
                          <a:spcPts val="0"/>
                        </a:spcAft>
                        <a:buNone/>
                      </a:pPr>
                      <a:r>
                        <a:rPr lang="en-US" sz="1400" u="none" strike="noStrike" cap="none"/>
                        <a:t>1. Optical Flow in Dense Foggy Scenes using Semi-Supervised Learning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u="sng" strike="noStrike" cap="none">
                          <a:solidFill>
                            <a:schemeClr val="hlink"/>
                          </a:solidFill>
                          <a:hlinkClick r:id="rId3"/>
                        </a:rPr>
                        <a:t>https://openaccess.thecvf.com/content_CVPR_2020/papers/Yan_Optical_Flow_in_Dense_Foggy_Scenes_Using_Semi-Supervised_Learning_CVPR_2020_paper.pdf</a:t>
                      </a:r>
                      <a:endParaRPr sz="1400" u="none" strike="noStrike" cap="none"/>
                    </a:p>
                  </a:txBody>
                  <a:tcPr marL="91450" marR="91450" marT="45725" marB="45725"/>
                </a:tc>
                <a:extLst>
                  <a:ext uri="{0D108BD9-81ED-4DB2-BD59-A6C34878D82A}">
                    <a16:rowId xmlns:a16="http://schemas.microsoft.com/office/drawing/2014/main" val="10002"/>
                  </a:ext>
                </a:extLst>
              </a:tr>
              <a:tr h="910700">
                <a:tc>
                  <a:txBody>
                    <a:bodyPr/>
                    <a:lstStyle/>
                    <a:p>
                      <a:pPr marL="0" marR="0" lvl="0" indent="0" algn="l" rtl="0">
                        <a:lnSpc>
                          <a:spcPct val="100000"/>
                        </a:lnSpc>
                        <a:spcBef>
                          <a:spcPts val="0"/>
                        </a:spcBef>
                        <a:spcAft>
                          <a:spcPts val="0"/>
                        </a:spcAft>
                        <a:buNone/>
                      </a:pPr>
                      <a:r>
                        <a:rPr lang="en-US" sz="1400" u="none" strike="noStrike" cap="none"/>
                        <a:t>2. Review of Video and Image Defogging Algorithms and Related Studies on Image Restoration and Enhancement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u="sng" strike="noStrike" cap="none">
                          <a:solidFill>
                            <a:schemeClr val="hlink"/>
                          </a:solidFill>
                          <a:hlinkClick r:id="rId4"/>
                        </a:rPr>
                        <a:t>https://ieeexplore.ieee.org/stamp/stamp.jsp?tp=&amp;arnumber=7365412</a:t>
                      </a:r>
                      <a:endParaRPr sz="1400" u="none" strike="noStrike" cap="none"/>
                    </a:p>
                  </a:txBody>
                  <a:tcPr marL="91450" marR="91450" marT="45725" marB="45725"/>
                </a:tc>
                <a:extLst>
                  <a:ext uri="{0D108BD9-81ED-4DB2-BD59-A6C34878D82A}">
                    <a16:rowId xmlns:a16="http://schemas.microsoft.com/office/drawing/2014/main" val="10003"/>
                  </a:ext>
                </a:extLst>
              </a:tr>
              <a:tr h="705050">
                <a:tc>
                  <a:txBody>
                    <a:bodyPr/>
                    <a:lstStyle/>
                    <a:p>
                      <a:pPr marL="0" marR="0" lvl="0" indent="0" algn="l" rtl="0">
                        <a:lnSpc>
                          <a:spcPct val="100000"/>
                        </a:lnSpc>
                        <a:spcBef>
                          <a:spcPts val="0"/>
                        </a:spcBef>
                        <a:spcAft>
                          <a:spcPts val="0"/>
                        </a:spcAft>
                        <a:buNone/>
                      </a:pPr>
                      <a:r>
                        <a:rPr lang="en-US" sz="1400" u="none" strike="noStrike" cap="none"/>
                        <a:t>3. Foggy Scene Rendering Based on Transmission Map Estimation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u="sng" strike="noStrike" cap="none">
                          <a:solidFill>
                            <a:schemeClr val="hlink"/>
                          </a:solidFill>
                          <a:hlinkClick r:id="rId5"/>
                        </a:rPr>
                        <a:t>https://dl.acm.org/doi/pdf/10.1155/2014/308629</a:t>
                      </a:r>
                      <a:endParaRPr sz="1400" u="none" strike="noStrike" cap="none"/>
                    </a:p>
                  </a:txBody>
                  <a:tcPr marL="91450" marR="91450" marT="45725" marB="45725"/>
                </a:tc>
                <a:extLst>
                  <a:ext uri="{0D108BD9-81ED-4DB2-BD59-A6C34878D82A}">
                    <a16:rowId xmlns:a16="http://schemas.microsoft.com/office/drawing/2014/main" val="10004"/>
                  </a:ext>
                </a:extLst>
              </a:tr>
            </a:tbl>
          </a:graphicData>
        </a:graphic>
      </p:graphicFrame>
      <p:sp>
        <p:nvSpPr>
          <p:cNvPr id="278" name="Google Shape;278;p10"/>
          <p:cNvSpPr/>
          <p:nvPr/>
        </p:nvSpPr>
        <p:spPr>
          <a:xfrm>
            <a:off x="3048000"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9" name="Google Shape;279;p10"/>
          <p:cNvSpPr txBox="1"/>
          <p:nvPr/>
        </p:nvSpPr>
        <p:spPr>
          <a:xfrm>
            <a:off x="2895600" y="990600"/>
            <a:ext cx="7848600" cy="461700"/>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dirty="0">
                <a:solidFill>
                  <a:schemeClr val="accent2"/>
                </a:solidFill>
                <a:latin typeface="Trebuchet MS"/>
                <a:ea typeface="Trebuchet MS"/>
                <a:cs typeface="Trebuchet MS"/>
                <a:sym typeface="Trebuchet MS"/>
              </a:rPr>
              <a:t>References</a:t>
            </a:r>
            <a:endParaRPr sz="1400" b="0" i="0" u="none" strike="noStrike" cap="none" dirty="0">
              <a:solidFill>
                <a:schemeClr val="accent2"/>
              </a:solidFill>
              <a:latin typeface="Arial"/>
              <a:ea typeface="Arial"/>
              <a:cs typeface="Arial"/>
              <a:sym typeface="Arial"/>
            </a:endParaRPr>
          </a:p>
        </p:txBody>
      </p:sp>
      <p:sp>
        <p:nvSpPr>
          <p:cNvPr id="7" name="TextBox 6">
            <a:extLst>
              <a:ext uri="{FF2B5EF4-FFF2-40B4-BE49-F238E27FC236}">
                <a16:creationId xmlns:a16="http://schemas.microsoft.com/office/drawing/2014/main" id="{6EBACA93-7BF1-317B-2D75-7AB281F81CA9}"/>
              </a:ext>
            </a:extLst>
          </p:cNvPr>
          <p:cNvSpPr txBox="1"/>
          <p:nvPr/>
        </p:nvSpPr>
        <p:spPr>
          <a:xfrm>
            <a:off x="281117" y="6450799"/>
            <a:ext cx="6098058" cy="307777"/>
          </a:xfrm>
          <a:prstGeom prst="rect">
            <a:avLst/>
          </a:prstGeom>
          <a:noFill/>
        </p:spPr>
        <p:txBody>
          <a:bodyPr wrap="square">
            <a:spAutoFit/>
          </a:bodyPr>
          <a:lstStyle/>
          <a:p>
            <a:r>
              <a:rPr lang="en-US" dirty="0">
                <a:solidFill>
                  <a:schemeClr val="bg1">
                    <a:lumMod val="65000"/>
                  </a:schemeClr>
                </a:solidFill>
              </a:rPr>
              <a:t>Harsha, </a:t>
            </a:r>
            <a:r>
              <a:rPr lang="en-US" dirty="0" err="1">
                <a:solidFill>
                  <a:schemeClr val="bg1">
                    <a:lumMod val="65000"/>
                  </a:schemeClr>
                </a:solidFill>
              </a:rPr>
              <a:t>Hritik</a:t>
            </a:r>
            <a:r>
              <a:rPr lang="en-US" dirty="0">
                <a:solidFill>
                  <a:schemeClr val="bg1">
                    <a:lumMod val="65000"/>
                  </a:schemeClr>
                </a:solidFill>
              </a:rPr>
              <a:t>, Priya, Zia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9"/>
          <p:cNvSpPr/>
          <p:nvPr/>
        </p:nvSpPr>
        <p:spPr>
          <a:xfrm>
            <a:off x="4736757" y="3075077"/>
            <a:ext cx="3010929" cy="76940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4000"/>
              <a:buFont typeface="Arial"/>
              <a:buNone/>
            </a:pPr>
            <a:r>
              <a:rPr lang="en-US" sz="4400" b="1" i="0" u="none" strike="noStrike" cap="none" dirty="0">
                <a:solidFill>
                  <a:schemeClr val="accent2"/>
                </a:solidFill>
                <a:latin typeface="Trebuchet MS"/>
                <a:ea typeface="Trebuchet MS"/>
                <a:cs typeface="Trebuchet MS"/>
                <a:sym typeface="Trebuchet MS"/>
              </a:rPr>
              <a:t>Thank You</a:t>
            </a:r>
            <a:endParaRPr sz="4400" b="1" i="0" u="none" strike="noStrike" cap="none" dirty="0">
              <a:solidFill>
                <a:schemeClr val="accent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 name="Google Shape;100;p2"/>
          <p:cNvSpPr txBox="1"/>
          <p:nvPr/>
        </p:nvSpPr>
        <p:spPr>
          <a:xfrm>
            <a:off x="1600200" y="1676400"/>
            <a:ext cx="8534400" cy="4724400"/>
          </a:xfrm>
          <a:prstGeom prst="rect">
            <a:avLst/>
          </a:prstGeom>
          <a:noFill/>
          <a:ln>
            <a:noFill/>
          </a:ln>
        </p:spPr>
        <p:txBody>
          <a:bodyPr spcFirstLastPara="1" wrap="square" lIns="91425" tIns="45700" rIns="91425" bIns="45700" anchor="t" anchorCtr="0">
            <a:noAutofit/>
          </a:bodyPr>
          <a:lstStyle/>
          <a:p>
            <a:pPr marL="685791" marR="0" lvl="0" indent="-342900" algn="just" rtl="0">
              <a:lnSpc>
                <a:spcPct val="100000"/>
              </a:lnSpc>
              <a:spcBef>
                <a:spcPts val="0"/>
              </a:spcBef>
              <a:spcAft>
                <a:spcPts val="0"/>
              </a:spcAft>
              <a:buClr>
                <a:srgbClr val="0000FF"/>
              </a:buClr>
              <a:buSzPts val="2800"/>
              <a:buFont typeface="Arial"/>
              <a:buChar char="•"/>
            </a:pPr>
            <a:r>
              <a:rPr lang="en-US" sz="2800" b="0" i="0" u="none" strike="noStrike" cap="none" dirty="0">
                <a:solidFill>
                  <a:srgbClr val="313C72"/>
                </a:solidFill>
                <a:latin typeface="Trebuchet MS"/>
                <a:ea typeface="Trebuchet MS"/>
                <a:cs typeface="Trebuchet MS"/>
                <a:sym typeface="Trebuchet MS"/>
              </a:rPr>
              <a:t>Problem Statement</a:t>
            </a:r>
          </a:p>
          <a:p>
            <a:pPr marL="685791" indent="-342900" algn="just">
              <a:buClr>
                <a:srgbClr val="0000FF"/>
              </a:buClr>
              <a:buSzPts val="2800"/>
              <a:buFont typeface="Arial"/>
              <a:buChar char="•"/>
            </a:pPr>
            <a:r>
              <a:rPr lang="en-US" sz="2800" dirty="0">
                <a:solidFill>
                  <a:srgbClr val="313C72"/>
                </a:solidFill>
                <a:latin typeface="Trebuchet MS"/>
                <a:sym typeface="Trebuchet MS"/>
              </a:rPr>
              <a:t>What is Fog and Defogging?</a:t>
            </a:r>
            <a:endParaRPr lang="en-US" sz="2800" dirty="0">
              <a:solidFill>
                <a:srgbClr val="313C72"/>
              </a:solidFill>
              <a:latin typeface="Trebuchet MS"/>
            </a:endParaRPr>
          </a:p>
          <a:p>
            <a:pPr marL="685791" indent="-342900" algn="just">
              <a:buClr>
                <a:srgbClr val="0000FF"/>
              </a:buClr>
              <a:buSzPts val="2800"/>
              <a:buFont typeface="Arial"/>
              <a:buChar char="•"/>
            </a:pPr>
            <a:r>
              <a:rPr lang="en-US" sz="2800" dirty="0">
                <a:solidFill>
                  <a:srgbClr val="313C72"/>
                </a:solidFill>
                <a:latin typeface="Trebuchet MS"/>
                <a:sym typeface="Trebuchet MS"/>
              </a:rPr>
              <a:t>Why Defogging?</a:t>
            </a:r>
            <a:endParaRPr lang="en-US" sz="2800" dirty="0">
              <a:solidFill>
                <a:srgbClr val="313C72"/>
              </a:solidFill>
              <a:latin typeface="Trebuchet MS"/>
            </a:endParaRPr>
          </a:p>
          <a:p>
            <a:pPr marL="685791" marR="0" lvl="0" indent="-342900" algn="just" rtl="0">
              <a:lnSpc>
                <a:spcPct val="100000"/>
              </a:lnSpc>
              <a:spcBef>
                <a:spcPts val="0"/>
              </a:spcBef>
              <a:spcAft>
                <a:spcPts val="0"/>
              </a:spcAft>
              <a:buClr>
                <a:srgbClr val="0000FF"/>
              </a:buClr>
              <a:buSzPts val="2800"/>
              <a:buFont typeface="Arial"/>
              <a:buChar char="•"/>
            </a:pPr>
            <a:r>
              <a:rPr lang="en-US" sz="2800" dirty="0">
                <a:solidFill>
                  <a:srgbClr val="313C72"/>
                </a:solidFill>
                <a:latin typeface="Trebuchet MS"/>
                <a:sym typeface="Trebuchet MS"/>
              </a:rPr>
              <a:t>Applications</a:t>
            </a:r>
            <a:endParaRPr lang="en-IN" sz="2800" dirty="0">
              <a:solidFill>
                <a:srgbClr val="313C72"/>
              </a:solidFill>
              <a:latin typeface="Trebuchet MS"/>
            </a:endParaRPr>
          </a:p>
          <a:p>
            <a:pPr marL="685791" marR="0" lvl="0" indent="-342900" algn="just" rtl="0">
              <a:lnSpc>
                <a:spcPct val="100000"/>
              </a:lnSpc>
              <a:spcBef>
                <a:spcPts val="560"/>
              </a:spcBef>
              <a:spcAft>
                <a:spcPts val="0"/>
              </a:spcAft>
              <a:buClr>
                <a:srgbClr val="0000FF"/>
              </a:buClr>
              <a:buSzPts val="2800"/>
              <a:buFont typeface="Arial"/>
              <a:buChar char="•"/>
            </a:pPr>
            <a:r>
              <a:rPr lang="en-US" sz="2800" b="0" i="0" u="none" strike="noStrike" cap="none" dirty="0">
                <a:solidFill>
                  <a:srgbClr val="313C72"/>
                </a:solidFill>
                <a:latin typeface="Trebuchet MS"/>
                <a:ea typeface="Trebuchet MS"/>
                <a:cs typeface="Trebuchet MS"/>
                <a:sym typeface="Trebuchet MS"/>
              </a:rPr>
              <a:t>Scope and Feasibility study</a:t>
            </a:r>
          </a:p>
          <a:p>
            <a:pPr marL="685791" marR="0" lvl="0" indent="-342900" algn="just" rtl="0">
              <a:lnSpc>
                <a:spcPct val="100000"/>
              </a:lnSpc>
              <a:spcBef>
                <a:spcPts val="560"/>
              </a:spcBef>
              <a:spcAft>
                <a:spcPts val="0"/>
              </a:spcAft>
              <a:buClr>
                <a:srgbClr val="0000FF"/>
              </a:buClr>
              <a:buSzPts val="2800"/>
              <a:buFont typeface="Arial"/>
              <a:buChar char="•"/>
            </a:pPr>
            <a:r>
              <a:rPr lang="en-US" sz="2800" dirty="0">
                <a:solidFill>
                  <a:srgbClr val="313C72"/>
                </a:solidFill>
                <a:latin typeface="Trebuchet MS"/>
                <a:sym typeface="Trebuchet MS"/>
              </a:rPr>
              <a:t>Dataset</a:t>
            </a:r>
            <a:endParaRPr lang="en-US" sz="1400" b="0" i="0" u="none" strike="noStrike" cap="none" dirty="0">
              <a:solidFill>
                <a:srgbClr val="313C72"/>
              </a:solidFill>
              <a:latin typeface="Arial"/>
              <a:ea typeface="Arial"/>
              <a:cs typeface="Arial"/>
              <a:sym typeface="Arial"/>
            </a:endParaRPr>
          </a:p>
          <a:p>
            <a:pPr marL="685791" marR="0" lvl="0" indent="-342900" algn="just" rtl="0">
              <a:lnSpc>
                <a:spcPct val="100000"/>
              </a:lnSpc>
              <a:spcBef>
                <a:spcPts val="560"/>
              </a:spcBef>
              <a:spcAft>
                <a:spcPts val="0"/>
              </a:spcAft>
              <a:buClr>
                <a:srgbClr val="0000FF"/>
              </a:buClr>
              <a:buSzPts val="2800"/>
              <a:buFont typeface="Arial"/>
              <a:buChar char="•"/>
            </a:pPr>
            <a:r>
              <a:rPr lang="en-US" sz="2800" b="0" i="0" u="none" strike="noStrike" cap="none" dirty="0">
                <a:solidFill>
                  <a:srgbClr val="313C72"/>
                </a:solidFill>
                <a:latin typeface="Trebuchet MS"/>
                <a:ea typeface="Trebuchet MS"/>
                <a:cs typeface="Trebuchet MS"/>
                <a:sym typeface="Trebuchet MS"/>
              </a:rPr>
              <a:t>Expected Deliverables</a:t>
            </a:r>
            <a:endParaRPr sz="1400" b="0" i="0" u="none" strike="noStrike" cap="none" dirty="0">
              <a:solidFill>
                <a:srgbClr val="313C72"/>
              </a:solidFill>
              <a:latin typeface="Arial"/>
              <a:ea typeface="Arial"/>
              <a:cs typeface="Arial"/>
              <a:sym typeface="Arial"/>
            </a:endParaRPr>
          </a:p>
          <a:p>
            <a:pPr marL="685791" marR="0" lvl="0" indent="-342900" algn="just" rtl="0">
              <a:lnSpc>
                <a:spcPct val="100000"/>
              </a:lnSpc>
              <a:spcBef>
                <a:spcPts val="560"/>
              </a:spcBef>
              <a:spcAft>
                <a:spcPts val="0"/>
              </a:spcAft>
              <a:buClr>
                <a:srgbClr val="0000FF"/>
              </a:buClr>
              <a:buSzPts val="2800"/>
              <a:buFont typeface="Arial"/>
              <a:buChar char="•"/>
            </a:pPr>
            <a:r>
              <a:rPr lang="en-US" sz="2800" b="0" i="0" u="none" strike="noStrike" cap="none" dirty="0">
                <a:solidFill>
                  <a:srgbClr val="313C72"/>
                </a:solidFill>
                <a:latin typeface="Trebuchet MS"/>
                <a:ea typeface="Trebuchet MS"/>
                <a:cs typeface="Trebuchet MS"/>
                <a:sym typeface="Trebuchet MS"/>
              </a:rPr>
              <a:t>Capstone (Phase-I &amp; Phase-II) Project Timeline</a:t>
            </a:r>
            <a:endParaRPr sz="1400" b="0" i="0" u="none" strike="noStrike" cap="none" dirty="0">
              <a:solidFill>
                <a:srgbClr val="313C72"/>
              </a:solidFill>
              <a:latin typeface="Arial"/>
              <a:ea typeface="Arial"/>
              <a:cs typeface="Arial"/>
              <a:sym typeface="Arial"/>
            </a:endParaRPr>
          </a:p>
          <a:p>
            <a:pPr marL="685791" marR="0" lvl="0" indent="-342900" algn="just" rtl="0">
              <a:lnSpc>
                <a:spcPct val="100000"/>
              </a:lnSpc>
              <a:spcBef>
                <a:spcPts val="560"/>
              </a:spcBef>
              <a:spcAft>
                <a:spcPts val="0"/>
              </a:spcAft>
              <a:buClr>
                <a:srgbClr val="0000FF"/>
              </a:buClr>
              <a:buSzPts val="2800"/>
              <a:buFont typeface="Arial"/>
              <a:buChar char="•"/>
            </a:pPr>
            <a:r>
              <a:rPr lang="en-US" sz="2800" b="0" i="0" u="none" strike="noStrike" cap="none" dirty="0">
                <a:solidFill>
                  <a:srgbClr val="313C72"/>
                </a:solidFill>
                <a:latin typeface="Trebuchet MS"/>
                <a:ea typeface="Trebuchet MS"/>
                <a:cs typeface="Trebuchet MS"/>
                <a:sym typeface="Trebuchet MS"/>
              </a:rPr>
              <a:t>References</a:t>
            </a:r>
            <a:endParaRPr sz="1400" b="0" i="0" u="none" strike="noStrike" cap="none" dirty="0">
              <a:solidFill>
                <a:srgbClr val="313C72"/>
              </a:solidFill>
              <a:latin typeface="Arial"/>
              <a:ea typeface="Arial"/>
              <a:cs typeface="Arial"/>
              <a:sym typeface="Arial"/>
            </a:endParaRPr>
          </a:p>
        </p:txBody>
      </p:sp>
      <p:sp>
        <p:nvSpPr>
          <p:cNvPr id="101" name="Google Shape;101;p2"/>
          <p:cNvSpPr txBox="1"/>
          <p:nvPr/>
        </p:nvSpPr>
        <p:spPr>
          <a:xfrm>
            <a:off x="9017000" y="1165308"/>
            <a:ext cx="1651000" cy="461665"/>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dirty="0">
                <a:solidFill>
                  <a:srgbClr val="EF7F1B"/>
                </a:solidFill>
                <a:latin typeface="Trebuchet MS"/>
                <a:ea typeface="Trebuchet MS"/>
                <a:cs typeface="Trebuchet MS"/>
                <a:sym typeface="Trebuchet MS"/>
              </a:rPr>
              <a:t>Outline</a:t>
            </a:r>
            <a:endParaRPr sz="1400" b="0" i="0" u="none" strike="noStrike" cap="none" dirty="0">
              <a:solidFill>
                <a:srgbClr val="EF7F1B"/>
              </a:solidFill>
              <a:latin typeface="Arial"/>
              <a:ea typeface="Arial"/>
              <a:cs typeface="Arial"/>
              <a:sym typeface="Arial"/>
            </a:endParaRPr>
          </a:p>
        </p:txBody>
      </p:sp>
      <p:sp>
        <p:nvSpPr>
          <p:cNvPr id="104" name="Google Shape;104;p2"/>
          <p:cNvSpPr txBox="1"/>
          <p:nvPr/>
        </p:nvSpPr>
        <p:spPr>
          <a:xfrm>
            <a:off x="76200" y="106241"/>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888888"/>
                </a:solidFill>
                <a:latin typeface="Arial"/>
                <a:ea typeface="Arial"/>
                <a:cs typeface="Arial"/>
                <a:sym typeface="Arial"/>
              </a:rPr>
              <a:t>Real time removal of fog from videos</a:t>
            </a:r>
            <a:endParaRPr sz="1200" b="0" i="0" u="none" strike="noStrike" cap="none" dirty="0">
              <a:solidFill>
                <a:srgbClr val="888888"/>
              </a:solidFill>
              <a:latin typeface="Arial"/>
              <a:ea typeface="Arial"/>
              <a:cs typeface="Arial"/>
              <a:sym typeface="Arial"/>
            </a:endParaRPr>
          </a:p>
        </p:txBody>
      </p:sp>
      <p:sp>
        <p:nvSpPr>
          <p:cNvPr id="7" name="TextBox 6">
            <a:extLst>
              <a:ext uri="{FF2B5EF4-FFF2-40B4-BE49-F238E27FC236}">
                <a16:creationId xmlns:a16="http://schemas.microsoft.com/office/drawing/2014/main" id="{77783808-46DE-A45B-2203-DCA6F9677784}"/>
              </a:ext>
            </a:extLst>
          </p:cNvPr>
          <p:cNvSpPr txBox="1"/>
          <p:nvPr/>
        </p:nvSpPr>
        <p:spPr>
          <a:xfrm>
            <a:off x="457200" y="6450227"/>
            <a:ext cx="2125903" cy="307777"/>
          </a:xfrm>
          <a:prstGeom prst="rect">
            <a:avLst/>
          </a:prstGeom>
          <a:noFill/>
        </p:spPr>
        <p:txBody>
          <a:bodyPr wrap="none" rtlCol="0">
            <a:spAutoFit/>
          </a:bodyPr>
          <a:lstStyle/>
          <a:p>
            <a:r>
              <a:rPr lang="en-US" dirty="0">
                <a:solidFill>
                  <a:schemeClr val="bg1">
                    <a:lumMod val="65000"/>
                  </a:schemeClr>
                </a:solidFill>
              </a:rPr>
              <a:t>Harsha, </a:t>
            </a:r>
            <a:r>
              <a:rPr lang="en-US" dirty="0" err="1">
                <a:solidFill>
                  <a:schemeClr val="bg1">
                    <a:lumMod val="65000"/>
                  </a:schemeClr>
                </a:solidFill>
              </a:rPr>
              <a:t>Hritik</a:t>
            </a:r>
            <a:r>
              <a:rPr lang="en-US" dirty="0">
                <a:solidFill>
                  <a:schemeClr val="bg1">
                    <a:lumMod val="65000"/>
                  </a:schemeClr>
                </a:solidFill>
              </a:rPr>
              <a:t>, Priya, Zia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33"/>
          <p:cNvPicPr preferRelativeResize="0"/>
          <p:nvPr/>
        </p:nvPicPr>
        <p:blipFill rotWithShape="1">
          <a:blip r:embed="rId3">
            <a:alphaModFix/>
          </a:blip>
          <a:srcRect l="9737" t="71490" r="9185" b="1567"/>
          <a:stretch/>
        </p:blipFill>
        <p:spPr>
          <a:xfrm>
            <a:off x="395913" y="847787"/>
            <a:ext cx="11400177" cy="2367626"/>
          </a:xfrm>
          <a:prstGeom prst="rect">
            <a:avLst/>
          </a:prstGeom>
          <a:noFill/>
          <a:ln>
            <a:noFill/>
          </a:ln>
        </p:spPr>
      </p:pic>
      <p:pic>
        <p:nvPicPr>
          <p:cNvPr id="111" name="Google Shape;111;p33"/>
          <p:cNvPicPr preferRelativeResize="0"/>
          <p:nvPr/>
        </p:nvPicPr>
        <p:blipFill rotWithShape="1">
          <a:blip r:embed="rId3">
            <a:alphaModFix/>
          </a:blip>
          <a:srcRect l="9889" t="13712" r="9250" b="57886"/>
          <a:stretch/>
        </p:blipFill>
        <p:spPr>
          <a:xfrm>
            <a:off x="417375" y="3620001"/>
            <a:ext cx="11357251" cy="2493101"/>
          </a:xfrm>
          <a:prstGeom prst="rect">
            <a:avLst/>
          </a:prstGeom>
          <a:noFill/>
          <a:ln>
            <a:noFill/>
          </a:ln>
        </p:spPr>
      </p:pic>
      <p:sp>
        <p:nvSpPr>
          <p:cNvPr id="7" name="TextBox 6">
            <a:extLst>
              <a:ext uri="{FF2B5EF4-FFF2-40B4-BE49-F238E27FC236}">
                <a16:creationId xmlns:a16="http://schemas.microsoft.com/office/drawing/2014/main" id="{710C202C-6820-250C-6DEC-857CFCD2225E}"/>
              </a:ext>
            </a:extLst>
          </p:cNvPr>
          <p:cNvSpPr txBox="1"/>
          <p:nvPr/>
        </p:nvSpPr>
        <p:spPr>
          <a:xfrm>
            <a:off x="395913" y="6493505"/>
            <a:ext cx="2214948" cy="307777"/>
          </a:xfrm>
          <a:prstGeom prst="rect">
            <a:avLst/>
          </a:prstGeom>
          <a:noFill/>
        </p:spPr>
        <p:txBody>
          <a:bodyPr wrap="square">
            <a:spAutoFit/>
          </a:bodyPr>
          <a:lstStyle/>
          <a:p>
            <a:r>
              <a:rPr lang="en-US" dirty="0">
                <a:solidFill>
                  <a:schemeClr val="bg1">
                    <a:lumMod val="65000"/>
                  </a:schemeClr>
                </a:solidFill>
              </a:rPr>
              <a:t>Harsha, </a:t>
            </a:r>
            <a:r>
              <a:rPr lang="en-US" dirty="0" err="1">
                <a:solidFill>
                  <a:schemeClr val="bg1">
                    <a:lumMod val="65000"/>
                  </a:schemeClr>
                </a:solidFill>
              </a:rPr>
              <a:t>Hritik</a:t>
            </a:r>
            <a:r>
              <a:rPr lang="en-US" dirty="0">
                <a:solidFill>
                  <a:schemeClr val="bg1">
                    <a:lumMod val="65000"/>
                  </a:schemeClr>
                </a:solidFill>
              </a:rPr>
              <a:t>, Priya, Zia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 calcmode="lin" valueType="num">
                                      <p:cBhvr additive="base">
                                        <p:cTn id="7" dur="1000"/>
                                        <p:tgtEl>
                                          <p:spTgt spid="1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3"/>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9" name="Google Shape;119;p3"/>
          <p:cNvSpPr txBox="1"/>
          <p:nvPr/>
        </p:nvSpPr>
        <p:spPr>
          <a:xfrm>
            <a:off x="527100" y="2684172"/>
            <a:ext cx="10140900" cy="2109020"/>
          </a:xfrm>
          <a:prstGeom prst="rect">
            <a:avLst/>
          </a:prstGeom>
          <a:noFill/>
          <a:ln>
            <a:noFill/>
          </a:ln>
        </p:spPr>
        <p:txBody>
          <a:bodyPr spcFirstLastPara="1" wrap="square" lIns="91425" tIns="45700" rIns="91425" bIns="45700" anchor="t" anchorCtr="0">
            <a:noAutofit/>
          </a:bodyPr>
          <a:lstStyle/>
          <a:p>
            <a:pPr marL="628641" marR="0" lvl="0" indent="-171450" algn="just" rtl="0">
              <a:lnSpc>
                <a:spcPct val="100000"/>
              </a:lnSpc>
              <a:spcBef>
                <a:spcPts val="0"/>
              </a:spcBef>
              <a:spcAft>
                <a:spcPts val="0"/>
              </a:spcAft>
              <a:buClr>
                <a:srgbClr val="000000"/>
              </a:buClr>
              <a:buSzPts val="1800"/>
              <a:buFont typeface="Arial"/>
              <a:buNone/>
            </a:pPr>
            <a:r>
              <a:rPr lang="en-IN" sz="1800" i="0" u="none" strike="noStrike" cap="none" dirty="0">
                <a:solidFill>
                  <a:srgbClr val="000000"/>
                </a:solidFill>
                <a:latin typeface="Arial"/>
                <a:ea typeface="Arial"/>
                <a:cs typeface="Arial"/>
                <a:sym typeface="Arial"/>
              </a:rPr>
              <a:t>   In current video capture systems, poor visibility due to foggy conditions can significantly reduce the quality of captured footage, leading to unclear images and loss of important information. This negatively impacts the ability to use video footage for surveillance, documentation, or other applications. </a:t>
            </a:r>
            <a:endParaRPr lang="en-IN" sz="1800" b="1" i="0" u="none" strike="noStrike" cap="none" dirty="0">
              <a:solidFill>
                <a:srgbClr val="000000"/>
              </a:solidFill>
              <a:latin typeface="Arial"/>
              <a:ea typeface="Arial"/>
              <a:cs typeface="Arial"/>
              <a:sym typeface="Arial"/>
            </a:endParaRPr>
          </a:p>
          <a:p>
            <a:pPr marL="628641" marR="0" lvl="0" indent="-171450" algn="just" rtl="0">
              <a:lnSpc>
                <a:spcPct val="100000"/>
              </a:lnSpc>
              <a:spcBef>
                <a:spcPts val="0"/>
              </a:spcBef>
              <a:spcAft>
                <a:spcPts val="0"/>
              </a:spcAft>
              <a:buClr>
                <a:srgbClr val="000000"/>
              </a:buClr>
              <a:buSzPts val="1800"/>
              <a:buFont typeface="Arial"/>
              <a:buNone/>
            </a:pPr>
            <a:endParaRPr lang="en-IN" sz="1800" b="1" dirty="0"/>
          </a:p>
          <a:p>
            <a:pPr marL="628641" marR="0" lvl="0" indent="-171450" algn="just" rtl="0">
              <a:lnSpc>
                <a:spcPct val="100000"/>
              </a:lnSpc>
              <a:spcBef>
                <a:spcPts val="0"/>
              </a:spcBef>
              <a:spcAft>
                <a:spcPts val="0"/>
              </a:spcAft>
              <a:buClr>
                <a:srgbClr val="000000"/>
              </a:buClr>
              <a:buSzPts val="1800"/>
              <a:buFont typeface="Arial"/>
              <a:buNone/>
            </a:pPr>
            <a:r>
              <a:rPr lang="en-IN" sz="1800" i="0" u="none" strike="noStrike" cap="none" dirty="0">
                <a:solidFill>
                  <a:srgbClr val="000000"/>
                </a:solidFill>
                <a:latin typeface="Arial"/>
                <a:ea typeface="Arial"/>
                <a:cs typeface="Arial"/>
                <a:sym typeface="Arial"/>
              </a:rPr>
              <a:t>  There is a need for a solution that can effectively remove or reduce the fog effect in video to improve the visibility and usability of the captured footage.</a:t>
            </a:r>
            <a:endParaRPr sz="1800" i="0" u="none" strike="noStrike" cap="none" dirty="0">
              <a:solidFill>
                <a:srgbClr val="000000"/>
              </a:solidFill>
              <a:latin typeface="Arial"/>
              <a:ea typeface="Arial"/>
              <a:cs typeface="Arial"/>
              <a:sym typeface="Arial"/>
            </a:endParaRPr>
          </a:p>
        </p:txBody>
      </p:sp>
      <p:sp>
        <p:nvSpPr>
          <p:cNvPr id="120" name="Google Shape;120;p3"/>
          <p:cNvSpPr txBox="1"/>
          <p:nvPr/>
        </p:nvSpPr>
        <p:spPr>
          <a:xfrm>
            <a:off x="4191000" y="1143002"/>
            <a:ext cx="6477000" cy="461665"/>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dirty="0">
                <a:solidFill>
                  <a:schemeClr val="accent2"/>
                </a:solidFill>
                <a:latin typeface="Trebuchet MS"/>
                <a:ea typeface="Trebuchet MS"/>
                <a:cs typeface="Trebuchet MS"/>
                <a:sym typeface="Trebuchet MS"/>
              </a:rPr>
              <a:t>Problem Statement</a:t>
            </a:r>
            <a:endParaRPr sz="1400" b="0" i="0" u="none" strike="noStrike" cap="none" dirty="0">
              <a:solidFill>
                <a:schemeClr val="accent2"/>
              </a:solidFill>
              <a:latin typeface="Arial"/>
              <a:ea typeface="Arial"/>
              <a:cs typeface="Arial"/>
              <a:sym typeface="Arial"/>
            </a:endParaRPr>
          </a:p>
        </p:txBody>
      </p:sp>
      <p:sp>
        <p:nvSpPr>
          <p:cNvPr id="123" name="Google Shape;123;p3"/>
          <p:cNvSpPr txBox="1"/>
          <p:nvPr/>
        </p:nvSpPr>
        <p:spPr>
          <a:xfrm>
            <a:off x="-771525" y="149526"/>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888888"/>
                </a:solidFill>
                <a:latin typeface="Arial"/>
                <a:ea typeface="Arial"/>
                <a:cs typeface="Arial"/>
                <a:sym typeface="Arial"/>
              </a:rPr>
              <a:t>Removal of fog from videos</a:t>
            </a:r>
            <a:endParaRPr sz="1200" b="0" i="0" u="none" strike="noStrike" cap="none">
              <a:solidFill>
                <a:srgbClr val="888888"/>
              </a:solidFill>
              <a:latin typeface="Arial"/>
              <a:ea typeface="Arial"/>
              <a:cs typeface="Arial"/>
              <a:sym typeface="Arial"/>
            </a:endParaRPr>
          </a:p>
        </p:txBody>
      </p:sp>
      <p:sp>
        <p:nvSpPr>
          <p:cNvPr id="3" name="TextBox 2">
            <a:extLst>
              <a:ext uri="{FF2B5EF4-FFF2-40B4-BE49-F238E27FC236}">
                <a16:creationId xmlns:a16="http://schemas.microsoft.com/office/drawing/2014/main" id="{DA217A31-66D7-65E8-3882-4DEFDD90D97E}"/>
              </a:ext>
            </a:extLst>
          </p:cNvPr>
          <p:cNvSpPr txBox="1"/>
          <p:nvPr/>
        </p:nvSpPr>
        <p:spPr>
          <a:xfrm>
            <a:off x="527100" y="6400697"/>
            <a:ext cx="6487296" cy="307777"/>
          </a:xfrm>
          <a:prstGeom prst="rect">
            <a:avLst/>
          </a:prstGeom>
          <a:noFill/>
        </p:spPr>
        <p:txBody>
          <a:bodyPr wrap="square">
            <a:spAutoFit/>
          </a:bodyPr>
          <a:lstStyle/>
          <a:p>
            <a:r>
              <a:rPr lang="en-US" dirty="0">
                <a:solidFill>
                  <a:schemeClr val="bg1">
                    <a:lumMod val="65000"/>
                  </a:schemeClr>
                </a:solidFill>
              </a:rPr>
              <a:t>Harsha, </a:t>
            </a:r>
            <a:r>
              <a:rPr lang="en-US" dirty="0" err="1">
                <a:solidFill>
                  <a:schemeClr val="bg1">
                    <a:lumMod val="65000"/>
                  </a:schemeClr>
                </a:solidFill>
              </a:rPr>
              <a:t>Hritik</a:t>
            </a:r>
            <a:r>
              <a:rPr lang="en-US" dirty="0">
                <a:solidFill>
                  <a:schemeClr val="bg1">
                    <a:lumMod val="65000"/>
                  </a:schemeClr>
                </a:solidFill>
              </a:rPr>
              <a:t>, Priya, Zia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f12196507e_1_6"/>
          <p:cNvSpPr/>
          <p:nvPr/>
        </p:nvSpPr>
        <p:spPr>
          <a:xfrm>
            <a:off x="3048000"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1" name="Google Shape;131;g1f12196507e_1_6"/>
          <p:cNvSpPr txBox="1"/>
          <p:nvPr/>
        </p:nvSpPr>
        <p:spPr>
          <a:xfrm>
            <a:off x="4191000" y="1143002"/>
            <a:ext cx="6477000" cy="461700"/>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dirty="0">
                <a:solidFill>
                  <a:schemeClr val="accent2"/>
                </a:solidFill>
                <a:latin typeface="Trebuchet MS"/>
                <a:ea typeface="Trebuchet MS"/>
                <a:cs typeface="Trebuchet MS"/>
                <a:sym typeface="Trebuchet MS"/>
              </a:rPr>
              <a:t>What is Fog and Defogging?</a:t>
            </a:r>
            <a:endParaRPr sz="1400" b="0" i="0" u="none" strike="noStrike" cap="none" dirty="0">
              <a:solidFill>
                <a:schemeClr val="accent2"/>
              </a:solidFill>
              <a:latin typeface="Arial"/>
              <a:ea typeface="Arial"/>
              <a:cs typeface="Arial"/>
              <a:sym typeface="Arial"/>
            </a:endParaRPr>
          </a:p>
        </p:txBody>
      </p:sp>
      <p:pic>
        <p:nvPicPr>
          <p:cNvPr id="5" name="Picture 4">
            <a:extLst>
              <a:ext uri="{FF2B5EF4-FFF2-40B4-BE49-F238E27FC236}">
                <a16:creationId xmlns:a16="http://schemas.microsoft.com/office/drawing/2014/main" id="{52A8AB18-A80A-DA4E-F1A7-892466989C6B}"/>
              </a:ext>
            </a:extLst>
          </p:cNvPr>
          <p:cNvPicPr>
            <a:picLocks noChangeAspect="1"/>
          </p:cNvPicPr>
          <p:nvPr/>
        </p:nvPicPr>
        <p:blipFill rotWithShape="1">
          <a:blip r:embed="rId3"/>
          <a:srcRect l="49673"/>
          <a:stretch/>
        </p:blipFill>
        <p:spPr>
          <a:xfrm>
            <a:off x="2184400" y="1793712"/>
            <a:ext cx="3911600" cy="4660780"/>
          </a:xfrm>
          <a:prstGeom prst="rect">
            <a:avLst/>
          </a:prstGeom>
        </p:spPr>
      </p:pic>
      <p:sp>
        <p:nvSpPr>
          <p:cNvPr id="7" name="TextBox 6">
            <a:extLst>
              <a:ext uri="{FF2B5EF4-FFF2-40B4-BE49-F238E27FC236}">
                <a16:creationId xmlns:a16="http://schemas.microsoft.com/office/drawing/2014/main" id="{14E30634-2ADE-7822-987D-4AA4531266B8}"/>
              </a:ext>
            </a:extLst>
          </p:cNvPr>
          <p:cNvSpPr txBox="1"/>
          <p:nvPr/>
        </p:nvSpPr>
        <p:spPr>
          <a:xfrm>
            <a:off x="281117" y="6454492"/>
            <a:ext cx="6098058" cy="307777"/>
          </a:xfrm>
          <a:prstGeom prst="rect">
            <a:avLst/>
          </a:prstGeom>
          <a:noFill/>
        </p:spPr>
        <p:txBody>
          <a:bodyPr wrap="square">
            <a:spAutoFit/>
          </a:bodyPr>
          <a:lstStyle/>
          <a:p>
            <a:r>
              <a:rPr lang="en-US" dirty="0">
                <a:solidFill>
                  <a:schemeClr val="bg1">
                    <a:lumMod val="65000"/>
                  </a:schemeClr>
                </a:solidFill>
              </a:rPr>
              <a:t>Harsha, </a:t>
            </a:r>
            <a:r>
              <a:rPr lang="en-US" dirty="0" err="1">
                <a:solidFill>
                  <a:schemeClr val="bg1">
                    <a:lumMod val="65000"/>
                  </a:schemeClr>
                </a:solidFill>
              </a:rPr>
              <a:t>Hritik</a:t>
            </a:r>
            <a:r>
              <a:rPr lang="en-US" dirty="0">
                <a:solidFill>
                  <a:schemeClr val="bg1">
                    <a:lumMod val="65000"/>
                  </a:schemeClr>
                </a:solidFill>
              </a:rPr>
              <a:t>, Priya, Zia</a:t>
            </a:r>
          </a:p>
        </p:txBody>
      </p:sp>
      <p:pic>
        <p:nvPicPr>
          <p:cNvPr id="2" name="Picture 1">
            <a:extLst>
              <a:ext uri="{FF2B5EF4-FFF2-40B4-BE49-F238E27FC236}">
                <a16:creationId xmlns:a16="http://schemas.microsoft.com/office/drawing/2014/main" id="{9E7204EF-9857-8EE7-4D2A-5F4319432782}"/>
              </a:ext>
            </a:extLst>
          </p:cNvPr>
          <p:cNvPicPr>
            <a:picLocks noChangeAspect="1"/>
          </p:cNvPicPr>
          <p:nvPr/>
        </p:nvPicPr>
        <p:blipFill rotWithShape="1">
          <a:blip r:embed="rId3"/>
          <a:srcRect r="49673"/>
          <a:stretch/>
        </p:blipFill>
        <p:spPr>
          <a:xfrm>
            <a:off x="6259565" y="1793712"/>
            <a:ext cx="3911600" cy="46607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4"/>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1" name="Google Shape;141;p4"/>
          <p:cNvSpPr txBox="1"/>
          <p:nvPr/>
        </p:nvSpPr>
        <p:spPr>
          <a:xfrm>
            <a:off x="1298100" y="1971500"/>
            <a:ext cx="9595800" cy="4424400"/>
          </a:xfrm>
          <a:prstGeom prst="rect">
            <a:avLst/>
          </a:prstGeom>
          <a:noFill/>
          <a:ln>
            <a:noFill/>
          </a:ln>
        </p:spPr>
        <p:txBody>
          <a:bodyPr spcFirstLastPara="1" wrap="square" lIns="91425" tIns="45700" rIns="91425" bIns="45700" anchor="t" anchorCtr="0">
            <a:noAutofit/>
          </a:bodyPr>
          <a:lstStyle/>
          <a:p>
            <a:pPr marL="628641" marR="0" lvl="0" indent="-171450" algn="just"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a:p>
            <a:pPr marL="628641" marR="0" lvl="0" indent="-171450" algn="just"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628641" marR="0" lvl="0" indent="-285750" algn="just"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Classify foggy input from non foggy input and then classify them based on fog density level.</a:t>
            </a:r>
            <a:endParaRPr sz="1800" b="0" i="0" u="none" strike="noStrike" cap="none">
              <a:solidFill>
                <a:srgbClr val="000000"/>
              </a:solidFill>
              <a:latin typeface="Arial"/>
              <a:ea typeface="Arial"/>
              <a:cs typeface="Arial"/>
              <a:sym typeface="Arial"/>
            </a:endParaRPr>
          </a:p>
          <a:p>
            <a:pPr marL="45720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628641" marR="0" lvl="0" indent="-285750" algn="just"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Estimate optical flow of objects, atmospheric light, transmission map using various techniques like Lucas-Kanade, Horn shnuck, histogram-based methods or gradient-based methods.</a:t>
            </a:r>
            <a:endParaRPr sz="1800" b="0" i="0" u="none" strike="noStrike" cap="none">
              <a:solidFill>
                <a:srgbClr val="000000"/>
              </a:solidFill>
              <a:latin typeface="Arial"/>
              <a:ea typeface="Arial"/>
              <a:cs typeface="Arial"/>
              <a:sym typeface="Arial"/>
            </a:endParaRPr>
          </a:p>
          <a:p>
            <a:pPr marL="628641" marR="0" lvl="0" indent="-171450" algn="just"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628641" marR="0" lvl="0" indent="-285750" algn="just"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Remove fog from video by dividing the original foggy image by the estimated transmission map. </a:t>
            </a:r>
            <a:endParaRPr sz="1400" b="0" i="0" u="none" strike="noStrike" cap="none">
              <a:solidFill>
                <a:srgbClr val="000000"/>
              </a:solidFill>
              <a:latin typeface="Arial"/>
              <a:ea typeface="Arial"/>
              <a:cs typeface="Arial"/>
              <a:sym typeface="Arial"/>
            </a:endParaRPr>
          </a:p>
          <a:p>
            <a:pPr marL="628641" marR="0" lvl="0" indent="-171450" algn="just" rtl="0">
              <a:lnSpc>
                <a:spcPct val="100000"/>
              </a:lnSpc>
              <a:spcBef>
                <a:spcPts val="560"/>
              </a:spcBef>
              <a:spcAft>
                <a:spcPts val="0"/>
              </a:spcAft>
              <a:buClr>
                <a:srgbClr val="000000"/>
              </a:buClr>
              <a:buSzPts val="1800"/>
              <a:buFont typeface="Arial"/>
              <a:buNone/>
            </a:pPr>
            <a:endParaRPr sz="1800" b="0" i="0" u="none" strike="noStrike" cap="none">
              <a:solidFill>
                <a:schemeClr val="dk1"/>
              </a:solidFill>
              <a:latin typeface="Palatino Linotype"/>
              <a:ea typeface="Palatino Linotype"/>
              <a:cs typeface="Palatino Linotype"/>
              <a:sym typeface="Palatino Linotype"/>
            </a:endParaRPr>
          </a:p>
        </p:txBody>
      </p:sp>
      <p:sp>
        <p:nvSpPr>
          <p:cNvPr id="142" name="Google Shape;142;p4"/>
          <p:cNvSpPr txBox="1"/>
          <p:nvPr/>
        </p:nvSpPr>
        <p:spPr>
          <a:xfrm>
            <a:off x="2895600" y="990600"/>
            <a:ext cx="7848600" cy="461665"/>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dirty="0">
                <a:solidFill>
                  <a:schemeClr val="accent2"/>
                </a:solidFill>
                <a:latin typeface="Trebuchet MS"/>
                <a:ea typeface="Trebuchet MS"/>
                <a:cs typeface="Trebuchet MS"/>
                <a:sym typeface="Trebuchet MS"/>
              </a:rPr>
              <a:t>Scope</a:t>
            </a:r>
            <a:endParaRPr sz="1400" b="0" i="0" u="none" strike="noStrike" cap="none" dirty="0">
              <a:solidFill>
                <a:schemeClr val="accent2"/>
              </a:solidFill>
              <a:latin typeface="Arial"/>
              <a:ea typeface="Arial"/>
              <a:cs typeface="Arial"/>
              <a:sym typeface="Arial"/>
            </a:endParaRPr>
          </a:p>
        </p:txBody>
      </p:sp>
      <p:sp>
        <p:nvSpPr>
          <p:cNvPr id="145" name="Google Shape;145;p4"/>
          <p:cNvSpPr txBox="1"/>
          <p:nvPr/>
        </p:nvSpPr>
        <p:spPr>
          <a:xfrm>
            <a:off x="76200" y="106241"/>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888888"/>
                </a:solidFill>
                <a:latin typeface="Arial"/>
                <a:ea typeface="Arial"/>
                <a:cs typeface="Arial"/>
                <a:sym typeface="Arial"/>
              </a:rPr>
              <a:t>Real time removal of fog from videos</a:t>
            </a:r>
            <a:endParaRPr sz="1200" b="0" i="0" u="none" strike="noStrike" cap="none">
              <a:solidFill>
                <a:srgbClr val="888888"/>
              </a:solidFill>
              <a:latin typeface="Arial"/>
              <a:ea typeface="Arial"/>
              <a:cs typeface="Arial"/>
              <a:sym typeface="Arial"/>
            </a:endParaRPr>
          </a:p>
        </p:txBody>
      </p:sp>
      <p:sp>
        <p:nvSpPr>
          <p:cNvPr id="3" name="TextBox 2">
            <a:extLst>
              <a:ext uri="{FF2B5EF4-FFF2-40B4-BE49-F238E27FC236}">
                <a16:creationId xmlns:a16="http://schemas.microsoft.com/office/drawing/2014/main" id="{55F09C96-C9B7-567A-E85B-C05F6DE3DFD7}"/>
              </a:ext>
            </a:extLst>
          </p:cNvPr>
          <p:cNvSpPr txBox="1"/>
          <p:nvPr/>
        </p:nvSpPr>
        <p:spPr>
          <a:xfrm>
            <a:off x="281116" y="6441955"/>
            <a:ext cx="6098058" cy="307777"/>
          </a:xfrm>
          <a:prstGeom prst="rect">
            <a:avLst/>
          </a:prstGeom>
          <a:noFill/>
        </p:spPr>
        <p:txBody>
          <a:bodyPr wrap="square">
            <a:spAutoFit/>
          </a:bodyPr>
          <a:lstStyle/>
          <a:p>
            <a:r>
              <a:rPr lang="en-US" dirty="0">
                <a:solidFill>
                  <a:schemeClr val="bg1">
                    <a:lumMod val="65000"/>
                  </a:schemeClr>
                </a:solidFill>
              </a:rPr>
              <a:t>Harsha, </a:t>
            </a:r>
            <a:r>
              <a:rPr lang="en-US" dirty="0" err="1">
                <a:solidFill>
                  <a:schemeClr val="bg1">
                    <a:lumMod val="65000"/>
                  </a:schemeClr>
                </a:solidFill>
              </a:rPr>
              <a:t>Hritik</a:t>
            </a:r>
            <a:r>
              <a:rPr lang="en-US" dirty="0">
                <a:solidFill>
                  <a:schemeClr val="bg1">
                    <a:lumMod val="65000"/>
                  </a:schemeClr>
                </a:solidFill>
              </a:rPr>
              <a:t>, Priya, Zia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1f12196507e_1_16"/>
          <p:cNvSpPr/>
          <p:nvPr/>
        </p:nvSpPr>
        <p:spPr>
          <a:xfrm>
            <a:off x="3048000"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 name="Google Shape;153;g1f12196507e_1_16"/>
          <p:cNvSpPr txBox="1"/>
          <p:nvPr/>
        </p:nvSpPr>
        <p:spPr>
          <a:xfrm>
            <a:off x="4191000" y="1143002"/>
            <a:ext cx="6477000" cy="461700"/>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dirty="0">
                <a:solidFill>
                  <a:schemeClr val="accent2"/>
                </a:solidFill>
                <a:latin typeface="Trebuchet MS"/>
                <a:ea typeface="Trebuchet MS"/>
                <a:cs typeface="Trebuchet MS"/>
                <a:sym typeface="Trebuchet MS"/>
              </a:rPr>
              <a:t>Why Defogging?</a:t>
            </a:r>
            <a:endParaRPr sz="1400" b="0" i="0" u="none" strike="noStrike" cap="none" dirty="0">
              <a:solidFill>
                <a:schemeClr val="accent2"/>
              </a:solidFill>
              <a:latin typeface="Arial"/>
              <a:ea typeface="Arial"/>
              <a:cs typeface="Arial"/>
              <a:sym typeface="Arial"/>
            </a:endParaRPr>
          </a:p>
        </p:txBody>
      </p:sp>
      <p:sp>
        <p:nvSpPr>
          <p:cNvPr id="154" name="Google Shape;154;g1f12196507e_1_16"/>
          <p:cNvSpPr/>
          <p:nvPr/>
        </p:nvSpPr>
        <p:spPr>
          <a:xfrm>
            <a:off x="1977750" y="2126325"/>
            <a:ext cx="1016425" cy="841200"/>
          </a:xfrm>
          <a:prstGeom prst="flowChartPreparation">
            <a:avLst/>
          </a:prstGeom>
          <a:gradFill>
            <a:gsLst>
              <a:gs pos="0">
                <a:srgbClr val="FFF6DB"/>
              </a:gs>
              <a:gs pos="100000">
                <a:srgbClr val="FAD25C"/>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1f12196507e_1_16"/>
          <p:cNvSpPr/>
          <p:nvPr/>
        </p:nvSpPr>
        <p:spPr>
          <a:xfrm>
            <a:off x="1931000" y="2126325"/>
            <a:ext cx="514200" cy="841200"/>
          </a:xfrm>
          <a:prstGeom prst="diamond">
            <a:avLst/>
          </a:prstGeom>
          <a:gradFill>
            <a:gsLst>
              <a:gs pos="0">
                <a:srgbClr val="FFC002"/>
              </a:gs>
              <a:gs pos="100000">
                <a:srgbClr val="795B04"/>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1f12196507e_1_16"/>
          <p:cNvSpPr/>
          <p:nvPr/>
        </p:nvSpPr>
        <p:spPr>
          <a:xfrm>
            <a:off x="2001125" y="3470400"/>
            <a:ext cx="1016425" cy="841200"/>
          </a:xfrm>
          <a:prstGeom prst="flowChartPreparation">
            <a:avLst/>
          </a:prstGeom>
          <a:gradFill>
            <a:gsLst>
              <a:gs pos="0">
                <a:srgbClr val="DCECD5"/>
              </a:gs>
              <a:gs pos="100000">
                <a:srgbClr val="93BC81"/>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g1f12196507e_1_16"/>
          <p:cNvSpPr/>
          <p:nvPr/>
        </p:nvSpPr>
        <p:spPr>
          <a:xfrm>
            <a:off x="1954375" y="3470400"/>
            <a:ext cx="514200" cy="841200"/>
          </a:xfrm>
          <a:prstGeom prst="diamond">
            <a:avLst/>
          </a:prstGeom>
          <a:gradFill>
            <a:gsLst>
              <a:gs pos="0">
                <a:srgbClr val="51AB2A"/>
              </a:gs>
              <a:gs pos="100000">
                <a:srgbClr val="203E1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g1f12196507e_1_16"/>
          <p:cNvSpPr/>
          <p:nvPr/>
        </p:nvSpPr>
        <p:spPr>
          <a:xfrm>
            <a:off x="2001125" y="4814475"/>
            <a:ext cx="1016425" cy="841200"/>
          </a:xfrm>
          <a:prstGeom prst="flowChartPreparation">
            <a:avLst/>
          </a:prstGeom>
          <a:gradFill>
            <a:gsLst>
              <a:gs pos="0">
                <a:srgbClr val="DBD4EB"/>
              </a:gs>
              <a:gs pos="100000">
                <a:srgbClr val="9180BB"/>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g1f12196507e_1_16"/>
          <p:cNvSpPr/>
          <p:nvPr/>
        </p:nvSpPr>
        <p:spPr>
          <a:xfrm>
            <a:off x="1954375" y="4814475"/>
            <a:ext cx="514200" cy="841200"/>
          </a:xfrm>
          <a:prstGeom prst="diamond">
            <a:avLst/>
          </a:prstGeom>
          <a:solidFill>
            <a:srgbClr val="674E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g1f12196507e_1_16"/>
          <p:cNvSpPr/>
          <p:nvPr/>
        </p:nvSpPr>
        <p:spPr>
          <a:xfrm>
            <a:off x="2833900" y="2134475"/>
            <a:ext cx="7418700" cy="841200"/>
          </a:xfrm>
          <a:prstGeom prst="chevron">
            <a:avLst>
              <a:gd name="adj" fmla="val 50000"/>
            </a:avLst>
          </a:prstGeom>
          <a:gradFill>
            <a:gsLst>
              <a:gs pos="0">
                <a:srgbClr val="F2F2F2"/>
              </a:gs>
              <a:gs pos="100000">
                <a:srgbClr val="A6A6A6"/>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g1f12196507e_1_16"/>
          <p:cNvSpPr/>
          <p:nvPr/>
        </p:nvSpPr>
        <p:spPr>
          <a:xfrm>
            <a:off x="2842300" y="3470400"/>
            <a:ext cx="7418700" cy="841200"/>
          </a:xfrm>
          <a:prstGeom prst="chevron">
            <a:avLst>
              <a:gd name="adj" fmla="val 50000"/>
            </a:avLst>
          </a:prstGeom>
          <a:gradFill>
            <a:gsLst>
              <a:gs pos="0">
                <a:srgbClr val="F2F2F2"/>
              </a:gs>
              <a:gs pos="100000">
                <a:srgbClr val="A6A6A6"/>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g1f12196507e_1_16"/>
          <p:cNvSpPr/>
          <p:nvPr/>
        </p:nvSpPr>
        <p:spPr>
          <a:xfrm>
            <a:off x="2842300" y="4806325"/>
            <a:ext cx="7418700" cy="841200"/>
          </a:xfrm>
          <a:prstGeom prst="chevron">
            <a:avLst>
              <a:gd name="adj" fmla="val 50000"/>
            </a:avLst>
          </a:prstGeom>
          <a:gradFill>
            <a:gsLst>
              <a:gs pos="0">
                <a:srgbClr val="F2F2F2"/>
              </a:gs>
              <a:gs pos="100000">
                <a:srgbClr val="A6A6A6"/>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g1f12196507e_1_16"/>
          <p:cNvSpPr txBox="1"/>
          <p:nvPr/>
        </p:nvSpPr>
        <p:spPr>
          <a:xfrm>
            <a:off x="3496550" y="2184238"/>
            <a:ext cx="5210700" cy="708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BF9000"/>
                </a:solidFill>
                <a:latin typeface="Calibri"/>
                <a:ea typeface="Calibri"/>
                <a:cs typeface="Calibri"/>
                <a:sym typeface="Calibri"/>
              </a:rPr>
              <a:t>Improved visibility</a:t>
            </a:r>
            <a:endParaRPr sz="2000" b="1" i="0" u="none" strike="noStrike" cap="none">
              <a:solidFill>
                <a:srgbClr val="BF9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Provide a clearer view of the scene.</a:t>
            </a:r>
            <a:endParaRPr sz="1400" b="0" i="0" u="none" strike="noStrike" cap="none">
              <a:solidFill>
                <a:srgbClr val="000000"/>
              </a:solidFill>
              <a:latin typeface="Calibri"/>
              <a:ea typeface="Calibri"/>
              <a:cs typeface="Calibri"/>
              <a:sym typeface="Calibri"/>
            </a:endParaRPr>
          </a:p>
        </p:txBody>
      </p:sp>
      <p:sp>
        <p:nvSpPr>
          <p:cNvPr id="164" name="Google Shape;164;g1f12196507e_1_16"/>
          <p:cNvSpPr txBox="1"/>
          <p:nvPr/>
        </p:nvSpPr>
        <p:spPr>
          <a:xfrm>
            <a:off x="3519925" y="3551675"/>
            <a:ext cx="5210700" cy="708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38761D"/>
                </a:solidFill>
                <a:latin typeface="Calibri"/>
                <a:ea typeface="Calibri"/>
                <a:cs typeface="Calibri"/>
                <a:sym typeface="Calibri"/>
              </a:rPr>
              <a:t>Better image quality</a:t>
            </a:r>
            <a:endParaRPr sz="2000" b="1" i="0" u="none" strike="noStrike" cap="none">
              <a:solidFill>
                <a:srgbClr val="38761D"/>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Enhance the image quality and make it more visually appealing.</a:t>
            </a:r>
            <a:endParaRPr sz="1400" b="0" i="0" u="none" strike="noStrike" cap="none">
              <a:solidFill>
                <a:srgbClr val="000000"/>
              </a:solidFill>
              <a:latin typeface="Calibri"/>
              <a:ea typeface="Calibri"/>
              <a:cs typeface="Calibri"/>
              <a:sym typeface="Calibri"/>
            </a:endParaRPr>
          </a:p>
        </p:txBody>
      </p:sp>
      <p:sp>
        <p:nvSpPr>
          <p:cNvPr id="165" name="Google Shape;165;g1f12196507e_1_16"/>
          <p:cNvSpPr txBox="1"/>
          <p:nvPr/>
        </p:nvSpPr>
        <p:spPr>
          <a:xfrm>
            <a:off x="3578325" y="4743350"/>
            <a:ext cx="61569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674EA7"/>
                </a:solidFill>
                <a:latin typeface="Calibri"/>
                <a:ea typeface="Calibri"/>
                <a:cs typeface="Calibri"/>
                <a:sym typeface="Calibri"/>
              </a:rPr>
              <a:t>Improved accuracy</a:t>
            </a:r>
            <a:endParaRPr sz="2000" b="1" i="0" u="none" strike="noStrike" cap="none">
              <a:solidFill>
                <a:srgbClr val="674EA7"/>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In fields such as autonomous driving, removing fog can help improve the accuracy of perception.</a:t>
            </a:r>
            <a:endParaRPr sz="1400" b="0" i="0" u="none" strike="noStrike" cap="none">
              <a:solidFill>
                <a:srgbClr val="000000"/>
              </a:solidFill>
              <a:latin typeface="Calibri"/>
              <a:ea typeface="Calibri"/>
              <a:cs typeface="Calibri"/>
              <a:sym typeface="Calibri"/>
            </a:endParaRPr>
          </a:p>
        </p:txBody>
      </p:sp>
      <p:sp>
        <p:nvSpPr>
          <p:cNvPr id="166" name="Google Shape;166;g1f12196507e_1_16"/>
          <p:cNvSpPr txBox="1"/>
          <p:nvPr/>
        </p:nvSpPr>
        <p:spPr>
          <a:xfrm>
            <a:off x="2001125" y="2285750"/>
            <a:ext cx="5142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alibri"/>
                <a:ea typeface="Calibri"/>
                <a:cs typeface="Calibri"/>
                <a:sym typeface="Calibri"/>
              </a:rPr>
              <a:t>1</a:t>
            </a:r>
            <a:endParaRPr sz="2000" b="1" i="0" u="none" strike="noStrike" cap="none">
              <a:solidFill>
                <a:schemeClr val="lt1"/>
              </a:solidFill>
              <a:latin typeface="Calibri"/>
              <a:ea typeface="Calibri"/>
              <a:cs typeface="Calibri"/>
              <a:sym typeface="Calibri"/>
            </a:endParaRPr>
          </a:p>
        </p:txBody>
      </p:sp>
      <p:sp>
        <p:nvSpPr>
          <p:cNvPr id="167" name="Google Shape;167;g1f12196507e_1_16"/>
          <p:cNvSpPr txBox="1"/>
          <p:nvPr/>
        </p:nvSpPr>
        <p:spPr>
          <a:xfrm>
            <a:off x="2056225" y="3617788"/>
            <a:ext cx="4593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alibri"/>
                <a:ea typeface="Calibri"/>
                <a:cs typeface="Calibri"/>
                <a:sym typeface="Calibri"/>
              </a:rPr>
              <a:t>2</a:t>
            </a:r>
            <a:endParaRPr sz="2000" b="1" i="0" u="none" strike="noStrike" cap="none">
              <a:solidFill>
                <a:schemeClr val="lt1"/>
              </a:solidFill>
              <a:latin typeface="Calibri"/>
              <a:ea typeface="Calibri"/>
              <a:cs typeface="Calibri"/>
              <a:sym typeface="Calibri"/>
            </a:endParaRPr>
          </a:p>
        </p:txBody>
      </p:sp>
      <p:sp>
        <p:nvSpPr>
          <p:cNvPr id="168" name="Google Shape;168;g1f12196507e_1_16"/>
          <p:cNvSpPr txBox="1"/>
          <p:nvPr/>
        </p:nvSpPr>
        <p:spPr>
          <a:xfrm>
            <a:off x="2056225" y="5003650"/>
            <a:ext cx="210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alibri"/>
                <a:ea typeface="Calibri"/>
                <a:cs typeface="Calibri"/>
                <a:sym typeface="Calibri"/>
              </a:rPr>
              <a:t>3</a:t>
            </a:r>
            <a:endParaRPr sz="2000" b="1" i="0" u="none" strike="noStrike" cap="none">
              <a:solidFill>
                <a:schemeClr val="lt1"/>
              </a:solidFill>
              <a:latin typeface="Calibri"/>
              <a:ea typeface="Calibri"/>
              <a:cs typeface="Calibri"/>
              <a:sym typeface="Calibri"/>
            </a:endParaRPr>
          </a:p>
        </p:txBody>
      </p:sp>
      <p:sp>
        <p:nvSpPr>
          <p:cNvPr id="5" name="TextBox 4">
            <a:extLst>
              <a:ext uri="{FF2B5EF4-FFF2-40B4-BE49-F238E27FC236}">
                <a16:creationId xmlns:a16="http://schemas.microsoft.com/office/drawing/2014/main" id="{66AC4DBC-4C3A-8D91-A467-9948547E59FB}"/>
              </a:ext>
            </a:extLst>
          </p:cNvPr>
          <p:cNvSpPr txBox="1"/>
          <p:nvPr/>
        </p:nvSpPr>
        <p:spPr>
          <a:xfrm>
            <a:off x="281117" y="6450798"/>
            <a:ext cx="6098058" cy="307777"/>
          </a:xfrm>
          <a:prstGeom prst="rect">
            <a:avLst/>
          </a:prstGeom>
          <a:noFill/>
        </p:spPr>
        <p:txBody>
          <a:bodyPr wrap="square">
            <a:spAutoFit/>
          </a:bodyPr>
          <a:lstStyle/>
          <a:p>
            <a:r>
              <a:rPr lang="en-US" dirty="0">
                <a:solidFill>
                  <a:schemeClr val="bg1">
                    <a:lumMod val="65000"/>
                  </a:schemeClr>
                </a:solidFill>
              </a:rPr>
              <a:t>Harsha, </a:t>
            </a:r>
            <a:r>
              <a:rPr lang="en-US" dirty="0" err="1">
                <a:solidFill>
                  <a:schemeClr val="bg1">
                    <a:lumMod val="65000"/>
                  </a:schemeClr>
                </a:solidFill>
              </a:rPr>
              <a:t>Hritik</a:t>
            </a:r>
            <a:r>
              <a:rPr lang="en-US" dirty="0">
                <a:solidFill>
                  <a:schemeClr val="bg1">
                    <a:lumMod val="65000"/>
                  </a:schemeClr>
                </a:solidFill>
              </a:rPr>
              <a:t>, Priya, Zia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1f12196507e_1_53"/>
          <p:cNvSpPr/>
          <p:nvPr/>
        </p:nvSpPr>
        <p:spPr>
          <a:xfrm>
            <a:off x="3048000"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5" name="Google Shape;175;g1f12196507e_1_53"/>
          <p:cNvSpPr txBox="1"/>
          <p:nvPr/>
        </p:nvSpPr>
        <p:spPr>
          <a:xfrm>
            <a:off x="4191000" y="1143002"/>
            <a:ext cx="6477000" cy="461700"/>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dirty="0">
                <a:solidFill>
                  <a:schemeClr val="accent2"/>
                </a:solidFill>
                <a:latin typeface="Trebuchet MS"/>
                <a:ea typeface="Trebuchet MS"/>
                <a:cs typeface="Trebuchet MS"/>
                <a:sym typeface="Trebuchet MS"/>
              </a:rPr>
              <a:t>Applications</a:t>
            </a:r>
            <a:endParaRPr sz="1400" b="0" i="0" u="none" strike="noStrike" cap="none" dirty="0">
              <a:solidFill>
                <a:schemeClr val="accent2"/>
              </a:solidFill>
              <a:latin typeface="Arial"/>
              <a:ea typeface="Arial"/>
              <a:cs typeface="Arial"/>
              <a:sym typeface="Arial"/>
            </a:endParaRPr>
          </a:p>
        </p:txBody>
      </p:sp>
      <p:sp>
        <p:nvSpPr>
          <p:cNvPr id="176" name="Google Shape;176;g1f12196507e_1_53"/>
          <p:cNvSpPr/>
          <p:nvPr/>
        </p:nvSpPr>
        <p:spPr>
          <a:xfrm>
            <a:off x="3341375" y="1869300"/>
            <a:ext cx="4883700" cy="4766700"/>
          </a:xfrm>
          <a:prstGeom prst="ellipse">
            <a:avLst/>
          </a:prstGeom>
          <a:solidFill>
            <a:srgbClr val="CFE2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g1f12196507e_1_53"/>
          <p:cNvSpPr/>
          <p:nvPr/>
        </p:nvSpPr>
        <p:spPr>
          <a:xfrm>
            <a:off x="5707325" y="1869300"/>
            <a:ext cx="151800" cy="4766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g1f12196507e_1_53"/>
          <p:cNvSpPr/>
          <p:nvPr/>
        </p:nvSpPr>
        <p:spPr>
          <a:xfrm rot="-5400000">
            <a:off x="5713025" y="1828525"/>
            <a:ext cx="151800" cy="4895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g1f12196507e_1_53"/>
          <p:cNvSpPr txBox="1"/>
          <p:nvPr/>
        </p:nvSpPr>
        <p:spPr>
          <a:xfrm>
            <a:off x="3890475" y="2874050"/>
            <a:ext cx="16824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0C343D"/>
                </a:solidFill>
                <a:latin typeface="Calibri"/>
                <a:ea typeface="Calibri"/>
                <a:cs typeface="Calibri"/>
                <a:sym typeface="Calibri"/>
              </a:rPr>
              <a:t>Autonomous vehicles</a:t>
            </a:r>
            <a:endParaRPr sz="2100" b="1" i="0" u="none" strike="noStrike" cap="none">
              <a:solidFill>
                <a:srgbClr val="0C343D"/>
              </a:solidFill>
              <a:latin typeface="Calibri"/>
              <a:ea typeface="Calibri"/>
              <a:cs typeface="Calibri"/>
              <a:sym typeface="Calibri"/>
            </a:endParaRPr>
          </a:p>
        </p:txBody>
      </p:sp>
      <p:sp>
        <p:nvSpPr>
          <p:cNvPr id="180" name="Google Shape;180;g1f12196507e_1_53"/>
          <p:cNvSpPr txBox="1"/>
          <p:nvPr/>
        </p:nvSpPr>
        <p:spPr>
          <a:xfrm>
            <a:off x="6063700" y="3035750"/>
            <a:ext cx="18453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0C343D"/>
                </a:solidFill>
                <a:latin typeface="Calibri"/>
                <a:ea typeface="Calibri"/>
                <a:cs typeface="Calibri"/>
                <a:sym typeface="Calibri"/>
              </a:rPr>
              <a:t>Surveillance</a:t>
            </a:r>
            <a:endParaRPr sz="1400" b="0" i="0" u="none" strike="noStrike" cap="none">
              <a:solidFill>
                <a:srgbClr val="000000"/>
              </a:solidFill>
              <a:latin typeface="Arial"/>
              <a:ea typeface="Arial"/>
              <a:cs typeface="Arial"/>
              <a:sym typeface="Arial"/>
            </a:endParaRPr>
          </a:p>
        </p:txBody>
      </p:sp>
      <p:sp>
        <p:nvSpPr>
          <p:cNvPr id="181" name="Google Shape;181;g1f12196507e_1_53"/>
          <p:cNvSpPr txBox="1"/>
          <p:nvPr/>
        </p:nvSpPr>
        <p:spPr>
          <a:xfrm>
            <a:off x="3890475" y="4846800"/>
            <a:ext cx="16824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0C343D"/>
                </a:solidFill>
                <a:latin typeface="Calibri"/>
                <a:ea typeface="Calibri"/>
                <a:cs typeface="Calibri"/>
                <a:sym typeface="Calibri"/>
              </a:rPr>
              <a:t>Weather forecasting</a:t>
            </a:r>
            <a:endParaRPr sz="1400" b="0" i="0" u="none" strike="noStrike" cap="none">
              <a:solidFill>
                <a:srgbClr val="000000"/>
              </a:solidFill>
              <a:latin typeface="Arial"/>
              <a:ea typeface="Arial"/>
              <a:cs typeface="Arial"/>
              <a:sym typeface="Arial"/>
            </a:endParaRPr>
          </a:p>
        </p:txBody>
      </p:sp>
      <p:sp>
        <p:nvSpPr>
          <p:cNvPr id="182" name="Google Shape;182;g1f12196507e_1_53"/>
          <p:cNvSpPr txBox="1"/>
          <p:nvPr/>
        </p:nvSpPr>
        <p:spPr>
          <a:xfrm>
            <a:off x="6063700" y="4846800"/>
            <a:ext cx="18453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0C343D"/>
                </a:solidFill>
                <a:latin typeface="Calibri"/>
                <a:ea typeface="Calibri"/>
                <a:cs typeface="Calibri"/>
                <a:sym typeface="Calibri"/>
              </a:rPr>
              <a:t>Environmental monitoring</a:t>
            </a:r>
            <a:endParaRPr sz="1400" b="0" i="0" u="none" strike="noStrike" cap="none">
              <a:solidFill>
                <a:schemeClr val="dk1"/>
              </a:solidFill>
              <a:latin typeface="Arial"/>
              <a:ea typeface="Arial"/>
              <a:cs typeface="Arial"/>
              <a:sym typeface="Arial"/>
            </a:endParaRPr>
          </a:p>
        </p:txBody>
      </p:sp>
      <p:pic>
        <p:nvPicPr>
          <p:cNvPr id="183" name="Google Shape;183;g1f12196507e_1_53"/>
          <p:cNvPicPr preferRelativeResize="0"/>
          <p:nvPr/>
        </p:nvPicPr>
        <p:blipFill rotWithShape="1">
          <a:blip r:embed="rId3">
            <a:alphaModFix/>
          </a:blip>
          <a:srcRect/>
          <a:stretch/>
        </p:blipFill>
        <p:spPr>
          <a:xfrm>
            <a:off x="7924213" y="2322469"/>
            <a:ext cx="736175" cy="736175"/>
          </a:xfrm>
          <a:prstGeom prst="rect">
            <a:avLst/>
          </a:prstGeom>
          <a:noFill/>
          <a:ln>
            <a:noFill/>
          </a:ln>
        </p:spPr>
      </p:pic>
      <p:pic>
        <p:nvPicPr>
          <p:cNvPr id="184" name="Google Shape;184;g1f12196507e_1_53"/>
          <p:cNvPicPr preferRelativeResize="0"/>
          <p:nvPr/>
        </p:nvPicPr>
        <p:blipFill rotWithShape="1">
          <a:blip r:embed="rId4">
            <a:alphaModFix/>
          </a:blip>
          <a:srcRect/>
          <a:stretch/>
        </p:blipFill>
        <p:spPr>
          <a:xfrm>
            <a:off x="2718986" y="5499855"/>
            <a:ext cx="736175" cy="736175"/>
          </a:xfrm>
          <a:prstGeom prst="rect">
            <a:avLst/>
          </a:prstGeom>
          <a:noFill/>
          <a:ln>
            <a:noFill/>
          </a:ln>
        </p:spPr>
      </p:pic>
      <p:pic>
        <p:nvPicPr>
          <p:cNvPr id="185" name="Google Shape;185;g1f12196507e_1_53"/>
          <p:cNvPicPr preferRelativeResize="0"/>
          <p:nvPr/>
        </p:nvPicPr>
        <p:blipFill rotWithShape="1">
          <a:blip r:embed="rId5">
            <a:alphaModFix/>
          </a:blip>
          <a:srcRect/>
          <a:stretch/>
        </p:blipFill>
        <p:spPr>
          <a:xfrm>
            <a:off x="7924212" y="5561557"/>
            <a:ext cx="736175" cy="736175"/>
          </a:xfrm>
          <a:prstGeom prst="rect">
            <a:avLst/>
          </a:prstGeom>
          <a:noFill/>
          <a:ln>
            <a:noFill/>
          </a:ln>
        </p:spPr>
      </p:pic>
      <p:pic>
        <p:nvPicPr>
          <p:cNvPr id="186" name="Google Shape;186;g1f12196507e_1_53"/>
          <p:cNvPicPr preferRelativeResize="0"/>
          <p:nvPr/>
        </p:nvPicPr>
        <p:blipFill rotWithShape="1">
          <a:blip r:embed="rId6">
            <a:alphaModFix/>
          </a:blip>
          <a:srcRect/>
          <a:stretch/>
        </p:blipFill>
        <p:spPr>
          <a:xfrm>
            <a:off x="2718986" y="2322469"/>
            <a:ext cx="736175" cy="736175"/>
          </a:xfrm>
          <a:prstGeom prst="rect">
            <a:avLst/>
          </a:prstGeom>
          <a:noFill/>
          <a:ln>
            <a:noFill/>
          </a:ln>
        </p:spPr>
      </p:pic>
      <p:sp>
        <p:nvSpPr>
          <p:cNvPr id="5" name="TextBox 4">
            <a:extLst>
              <a:ext uri="{FF2B5EF4-FFF2-40B4-BE49-F238E27FC236}">
                <a16:creationId xmlns:a16="http://schemas.microsoft.com/office/drawing/2014/main" id="{3A8BCB98-F7A4-EC46-96E2-CF1600CF420F}"/>
              </a:ext>
            </a:extLst>
          </p:cNvPr>
          <p:cNvSpPr txBox="1"/>
          <p:nvPr/>
        </p:nvSpPr>
        <p:spPr>
          <a:xfrm>
            <a:off x="280946" y="6322045"/>
            <a:ext cx="6098058" cy="307777"/>
          </a:xfrm>
          <a:prstGeom prst="rect">
            <a:avLst/>
          </a:prstGeom>
          <a:noFill/>
        </p:spPr>
        <p:txBody>
          <a:bodyPr wrap="square">
            <a:spAutoFit/>
          </a:bodyPr>
          <a:lstStyle/>
          <a:p>
            <a:r>
              <a:rPr lang="en-US" dirty="0">
                <a:solidFill>
                  <a:schemeClr val="bg1">
                    <a:lumMod val="65000"/>
                  </a:schemeClr>
                </a:solidFill>
              </a:rPr>
              <a:t>Harsha, </a:t>
            </a:r>
            <a:r>
              <a:rPr lang="en-US" dirty="0" err="1">
                <a:solidFill>
                  <a:schemeClr val="bg1">
                    <a:lumMod val="65000"/>
                  </a:schemeClr>
                </a:solidFill>
              </a:rPr>
              <a:t>Hritik</a:t>
            </a:r>
            <a:r>
              <a:rPr lang="en-US" dirty="0">
                <a:solidFill>
                  <a:schemeClr val="bg1">
                    <a:lumMod val="65000"/>
                  </a:schemeClr>
                </a:solidFill>
              </a:rPr>
              <a:t>, Priya, Zia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207207733aa_0_4"/>
          <p:cNvSpPr/>
          <p:nvPr/>
        </p:nvSpPr>
        <p:spPr>
          <a:xfrm>
            <a:off x="3048000"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3" name="Google Shape;193;g207207733aa_0_4"/>
          <p:cNvSpPr txBox="1"/>
          <p:nvPr/>
        </p:nvSpPr>
        <p:spPr>
          <a:xfrm>
            <a:off x="4191000" y="1143002"/>
            <a:ext cx="6477000" cy="461700"/>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dirty="0">
                <a:solidFill>
                  <a:schemeClr val="accent2"/>
                </a:solidFill>
                <a:latin typeface="Trebuchet MS"/>
                <a:ea typeface="Trebuchet MS"/>
                <a:cs typeface="Trebuchet MS"/>
                <a:sym typeface="Trebuchet MS"/>
              </a:rPr>
              <a:t>Example</a:t>
            </a:r>
            <a:endParaRPr sz="1400" b="0" i="0" u="none" strike="noStrike" cap="none" dirty="0">
              <a:solidFill>
                <a:schemeClr val="accent2"/>
              </a:solidFill>
              <a:latin typeface="Arial"/>
              <a:ea typeface="Arial"/>
              <a:cs typeface="Arial"/>
              <a:sym typeface="Arial"/>
            </a:endParaRPr>
          </a:p>
        </p:txBody>
      </p:sp>
      <p:pic>
        <p:nvPicPr>
          <p:cNvPr id="194" name="Google Shape;194;g207207733aa_0_4"/>
          <p:cNvPicPr preferRelativeResize="0"/>
          <p:nvPr/>
        </p:nvPicPr>
        <p:blipFill>
          <a:blip r:embed="rId3">
            <a:alphaModFix/>
          </a:blip>
          <a:stretch>
            <a:fillRect/>
          </a:stretch>
        </p:blipFill>
        <p:spPr>
          <a:xfrm>
            <a:off x="468750" y="1785950"/>
            <a:ext cx="5126548" cy="4327050"/>
          </a:xfrm>
          <a:prstGeom prst="rect">
            <a:avLst/>
          </a:prstGeom>
          <a:noFill/>
          <a:ln>
            <a:noFill/>
          </a:ln>
        </p:spPr>
      </p:pic>
      <p:sp>
        <p:nvSpPr>
          <p:cNvPr id="195" name="Google Shape;195;g207207733aa_0_4"/>
          <p:cNvSpPr/>
          <p:nvPr/>
        </p:nvSpPr>
        <p:spPr>
          <a:xfrm>
            <a:off x="989900" y="3718625"/>
            <a:ext cx="744900" cy="461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g207207733aa_0_4"/>
          <p:cNvSpPr/>
          <p:nvPr/>
        </p:nvSpPr>
        <p:spPr>
          <a:xfrm>
            <a:off x="1188800" y="3718625"/>
            <a:ext cx="347100" cy="461700"/>
          </a:xfrm>
          <a:prstGeom prst="upArrow">
            <a:avLst>
              <a:gd name="adj1" fmla="val 50000"/>
              <a:gd name="adj2" fmla="val 50000"/>
            </a:avLst>
          </a:prstGeom>
          <a:solidFill>
            <a:srgbClr val="FFC002"/>
          </a:solidFill>
          <a:ln w="9525" cap="flat" cmpd="sng">
            <a:solidFill>
              <a:srgbClr val="FFC00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g207207733aa_0_4"/>
          <p:cNvSpPr txBox="1"/>
          <p:nvPr/>
        </p:nvSpPr>
        <p:spPr>
          <a:xfrm>
            <a:off x="1406175" y="6113000"/>
            <a:ext cx="3251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alibri"/>
                <a:ea typeface="Calibri"/>
                <a:cs typeface="Calibri"/>
                <a:sym typeface="Calibri"/>
              </a:rPr>
              <a:t> Usage of defogged image in Surveillance</a:t>
            </a:r>
            <a:endParaRPr>
              <a:solidFill>
                <a:schemeClr val="dk1"/>
              </a:solidFill>
            </a:endParaRPr>
          </a:p>
          <a:p>
            <a:pPr marL="0" lvl="0" indent="0" algn="l" rtl="0">
              <a:spcBef>
                <a:spcPts val="0"/>
              </a:spcBef>
              <a:spcAft>
                <a:spcPts val="0"/>
              </a:spcAft>
              <a:buNone/>
            </a:pPr>
            <a:endParaRPr b="1">
              <a:latin typeface="Calibri"/>
              <a:ea typeface="Calibri"/>
              <a:cs typeface="Calibri"/>
              <a:sym typeface="Calibri"/>
            </a:endParaRPr>
          </a:p>
        </p:txBody>
      </p:sp>
      <p:pic>
        <p:nvPicPr>
          <p:cNvPr id="198" name="Google Shape;198;g207207733aa_0_4"/>
          <p:cNvPicPr preferRelativeResize="0"/>
          <p:nvPr/>
        </p:nvPicPr>
        <p:blipFill>
          <a:blip r:embed="rId4">
            <a:alphaModFix/>
          </a:blip>
          <a:stretch>
            <a:fillRect/>
          </a:stretch>
        </p:blipFill>
        <p:spPr>
          <a:xfrm>
            <a:off x="5747700" y="1770150"/>
            <a:ext cx="6291901" cy="4396349"/>
          </a:xfrm>
          <a:prstGeom prst="rect">
            <a:avLst/>
          </a:prstGeom>
          <a:noFill/>
          <a:ln>
            <a:noFill/>
          </a:ln>
        </p:spPr>
      </p:pic>
      <p:sp>
        <p:nvSpPr>
          <p:cNvPr id="199" name="Google Shape;199;g207207733aa_0_4"/>
          <p:cNvSpPr txBox="1"/>
          <p:nvPr/>
        </p:nvSpPr>
        <p:spPr>
          <a:xfrm>
            <a:off x="6994500" y="6113000"/>
            <a:ext cx="379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chemeClr val="dk1"/>
                </a:solidFill>
                <a:latin typeface="Calibri"/>
                <a:ea typeface="Calibri"/>
                <a:cs typeface="Calibri"/>
                <a:sym typeface="Calibri"/>
              </a:rPr>
              <a:t> Usage of defogged image in automated vehicle</a:t>
            </a:r>
            <a:endParaRPr>
              <a:solidFill>
                <a:schemeClr val="dk1"/>
              </a:solidFill>
            </a:endParaRPr>
          </a:p>
        </p:txBody>
      </p:sp>
      <p:sp>
        <p:nvSpPr>
          <p:cNvPr id="5" name="TextBox 4">
            <a:extLst>
              <a:ext uri="{FF2B5EF4-FFF2-40B4-BE49-F238E27FC236}">
                <a16:creationId xmlns:a16="http://schemas.microsoft.com/office/drawing/2014/main" id="{A6F8846F-EEB9-835D-337D-40559E03AF8D}"/>
              </a:ext>
            </a:extLst>
          </p:cNvPr>
          <p:cNvSpPr txBox="1"/>
          <p:nvPr/>
        </p:nvSpPr>
        <p:spPr>
          <a:xfrm>
            <a:off x="273042" y="6476751"/>
            <a:ext cx="6098058" cy="307777"/>
          </a:xfrm>
          <a:prstGeom prst="rect">
            <a:avLst/>
          </a:prstGeom>
          <a:noFill/>
        </p:spPr>
        <p:txBody>
          <a:bodyPr wrap="square">
            <a:spAutoFit/>
          </a:bodyPr>
          <a:lstStyle/>
          <a:p>
            <a:r>
              <a:rPr lang="en-US" dirty="0">
                <a:solidFill>
                  <a:schemeClr val="bg1">
                    <a:lumMod val="65000"/>
                  </a:schemeClr>
                </a:solidFill>
              </a:rPr>
              <a:t>Harsha, </a:t>
            </a:r>
            <a:r>
              <a:rPr lang="en-US" dirty="0" err="1">
                <a:solidFill>
                  <a:schemeClr val="bg1">
                    <a:lumMod val="65000"/>
                  </a:schemeClr>
                </a:solidFill>
              </a:rPr>
              <a:t>Hritik</a:t>
            </a:r>
            <a:r>
              <a:rPr lang="en-US" dirty="0">
                <a:solidFill>
                  <a:schemeClr val="bg1">
                    <a:lumMod val="65000"/>
                  </a:schemeClr>
                </a:solidFill>
              </a:rPr>
              <a:t>, Priya, Zia</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FF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TotalTime>
  <Words>851</Words>
  <Application>Microsoft Macintosh PowerPoint</Application>
  <PresentationFormat>Widescreen</PresentationFormat>
  <Paragraphs>125</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Trebuchet MS</vt:lpstr>
      <vt:lpstr>Arial Black</vt:lpstr>
      <vt:lpstr>Palatino Linotype</vt:lpstr>
      <vt:lpstr>Calibri</vt:lpstr>
      <vt:lpstr>Bahnschrift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Office User</cp:lastModifiedBy>
  <cp:revision>3</cp:revision>
  <dcterms:created xsi:type="dcterms:W3CDTF">2023-02-02T07:40:50Z</dcterms:created>
  <dcterms:modified xsi:type="dcterms:W3CDTF">2023-02-10T03:59:43Z</dcterms:modified>
</cp:coreProperties>
</file>